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78" r:id="rId5"/>
    <p:sldId id="279" r:id="rId6"/>
    <p:sldId id="282" r:id="rId7"/>
    <p:sldId id="284" r:id="rId8"/>
    <p:sldId id="283" r:id="rId9"/>
    <p:sldId id="285" r:id="rId10"/>
    <p:sldId id="286" r:id="rId11"/>
    <p:sldId id="299" r:id="rId12"/>
    <p:sldId id="291" r:id="rId13"/>
    <p:sldId id="294" r:id="rId14"/>
    <p:sldId id="295" r:id="rId15"/>
    <p:sldId id="292" r:id="rId16"/>
    <p:sldId id="288" r:id="rId17"/>
    <p:sldId id="297" r:id="rId18"/>
    <p:sldId id="298" r:id="rId19"/>
    <p:sldId id="289" r:id="rId20"/>
    <p:sldId id="321" r:id="rId21"/>
    <p:sldId id="310" r:id="rId22"/>
    <p:sldId id="311" r:id="rId23"/>
    <p:sldId id="312" r:id="rId24"/>
    <p:sldId id="322" r:id="rId25"/>
    <p:sldId id="323" r:id="rId26"/>
    <p:sldId id="316" r:id="rId27"/>
    <p:sldId id="301" r:id="rId28"/>
    <p:sldId id="303" r:id="rId29"/>
    <p:sldId id="319" r:id="rId30"/>
    <p:sldId id="320" r:id="rId31"/>
    <p:sldId id="313" r:id="rId32"/>
    <p:sldId id="324" r:id="rId33"/>
    <p:sldId id="325" r:id="rId34"/>
    <p:sldId id="31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568" autoAdjust="0"/>
  </p:normalViewPr>
  <p:slideViewPr>
    <p:cSldViewPr snapToGrid="0">
      <p:cViewPr>
        <p:scale>
          <a:sx n="50" d="100"/>
          <a:sy n="50" d="100"/>
        </p:scale>
        <p:origin x="61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4.wmf"/><Relationship Id="rId1" Type="http://schemas.openxmlformats.org/officeDocument/2006/relationships/image" Target="../media/image8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18" Type="http://schemas.openxmlformats.org/officeDocument/2006/relationships/image" Target="../media/image88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77.wmf"/><Relationship Id="rId17" Type="http://schemas.openxmlformats.org/officeDocument/2006/relationships/image" Target="../media/image87.wmf"/><Relationship Id="rId2" Type="http://schemas.openxmlformats.org/officeDocument/2006/relationships/image" Target="../media/image71.wmf"/><Relationship Id="rId16" Type="http://schemas.openxmlformats.org/officeDocument/2006/relationships/image" Target="../media/image86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69.wmf"/><Relationship Id="rId5" Type="http://schemas.openxmlformats.org/officeDocument/2006/relationships/image" Target="../media/image74.wmf"/><Relationship Id="rId15" Type="http://schemas.openxmlformats.org/officeDocument/2006/relationships/image" Target="../media/image85.wmf"/><Relationship Id="rId10" Type="http://schemas.openxmlformats.org/officeDocument/2006/relationships/image" Target="../media/image82.wmf"/><Relationship Id="rId4" Type="http://schemas.openxmlformats.org/officeDocument/2006/relationships/image" Target="../media/image73.wmf"/><Relationship Id="rId9" Type="http://schemas.openxmlformats.org/officeDocument/2006/relationships/image" Target="../media/image81.wmf"/><Relationship Id="rId1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7.wmf"/><Relationship Id="rId3" Type="http://schemas.openxmlformats.org/officeDocument/2006/relationships/image" Target="../media/image72.wmf"/><Relationship Id="rId7" Type="http://schemas.openxmlformats.org/officeDocument/2006/relationships/image" Target="../media/image93.wmf"/><Relationship Id="rId12" Type="http://schemas.openxmlformats.org/officeDocument/2006/relationships/image" Target="../media/image96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2.wmf"/><Relationship Id="rId11" Type="http://schemas.openxmlformats.org/officeDocument/2006/relationships/image" Target="../media/image74.wmf"/><Relationship Id="rId5" Type="http://schemas.openxmlformats.org/officeDocument/2006/relationships/image" Target="../media/image91.wmf"/><Relationship Id="rId10" Type="http://schemas.openxmlformats.org/officeDocument/2006/relationships/image" Target="../media/image71.wmf"/><Relationship Id="rId4" Type="http://schemas.openxmlformats.org/officeDocument/2006/relationships/image" Target="../media/image73.wmf"/><Relationship Id="rId9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3" Type="http://schemas.openxmlformats.org/officeDocument/2006/relationships/image" Target="../media/image100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73.wmf"/><Relationship Id="rId10" Type="http://schemas.openxmlformats.org/officeDocument/2006/relationships/image" Target="../media/image105.wmf"/><Relationship Id="rId4" Type="http://schemas.openxmlformats.org/officeDocument/2006/relationships/image" Target="../media/image72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18" Type="http://schemas.openxmlformats.org/officeDocument/2006/relationships/image" Target="../media/image113.wmf"/><Relationship Id="rId3" Type="http://schemas.openxmlformats.org/officeDocument/2006/relationships/image" Target="../media/image100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17" Type="http://schemas.openxmlformats.org/officeDocument/2006/relationships/image" Target="../media/image112.wmf"/><Relationship Id="rId2" Type="http://schemas.openxmlformats.org/officeDocument/2006/relationships/image" Target="../media/image99.wmf"/><Relationship Id="rId16" Type="http://schemas.openxmlformats.org/officeDocument/2006/relationships/image" Target="../media/image111.wmf"/><Relationship Id="rId1" Type="http://schemas.openxmlformats.org/officeDocument/2006/relationships/image" Target="../media/image98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73.wmf"/><Relationship Id="rId15" Type="http://schemas.openxmlformats.org/officeDocument/2006/relationships/image" Target="../media/image110.wmf"/><Relationship Id="rId10" Type="http://schemas.openxmlformats.org/officeDocument/2006/relationships/image" Target="../media/image105.wmf"/><Relationship Id="rId19" Type="http://schemas.openxmlformats.org/officeDocument/2006/relationships/image" Target="../media/image114.wmf"/><Relationship Id="rId4" Type="http://schemas.openxmlformats.org/officeDocument/2006/relationships/image" Target="../media/image72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28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image" Target="../media/image146.wmf"/><Relationship Id="rId18" Type="http://schemas.openxmlformats.org/officeDocument/2006/relationships/image" Target="../media/image151.wmf"/><Relationship Id="rId3" Type="http://schemas.openxmlformats.org/officeDocument/2006/relationships/image" Target="../media/image73.wmf"/><Relationship Id="rId7" Type="http://schemas.openxmlformats.org/officeDocument/2006/relationships/image" Target="../media/image58.wmf"/><Relationship Id="rId12" Type="http://schemas.openxmlformats.org/officeDocument/2006/relationships/image" Target="../media/image145.wmf"/><Relationship Id="rId17" Type="http://schemas.openxmlformats.org/officeDocument/2006/relationships/image" Target="../media/image150.wmf"/><Relationship Id="rId2" Type="http://schemas.openxmlformats.org/officeDocument/2006/relationships/image" Target="../media/image72.wmf"/><Relationship Id="rId16" Type="http://schemas.openxmlformats.org/officeDocument/2006/relationships/image" Target="../media/image149.wmf"/><Relationship Id="rId1" Type="http://schemas.openxmlformats.org/officeDocument/2006/relationships/image" Target="../media/image71.wmf"/><Relationship Id="rId6" Type="http://schemas.openxmlformats.org/officeDocument/2006/relationships/image" Target="../media/image140.wmf"/><Relationship Id="rId11" Type="http://schemas.openxmlformats.org/officeDocument/2006/relationships/image" Target="../media/image144.wmf"/><Relationship Id="rId5" Type="http://schemas.openxmlformats.org/officeDocument/2006/relationships/image" Target="../media/image139.wmf"/><Relationship Id="rId15" Type="http://schemas.openxmlformats.org/officeDocument/2006/relationships/image" Target="../media/image148.wmf"/><Relationship Id="rId10" Type="http://schemas.openxmlformats.org/officeDocument/2006/relationships/image" Target="../media/image143.wmf"/><Relationship Id="rId19" Type="http://schemas.openxmlformats.org/officeDocument/2006/relationships/image" Target="../media/image152.wmf"/><Relationship Id="rId4" Type="http://schemas.openxmlformats.org/officeDocument/2006/relationships/image" Target="../media/image74.wmf"/><Relationship Id="rId9" Type="http://schemas.openxmlformats.org/officeDocument/2006/relationships/image" Target="../media/image142.wmf"/><Relationship Id="rId14" Type="http://schemas.openxmlformats.org/officeDocument/2006/relationships/image" Target="../media/image14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30.wmf"/><Relationship Id="rId7" Type="http://schemas.openxmlformats.org/officeDocument/2006/relationships/image" Target="../media/image138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10" Type="http://schemas.openxmlformats.org/officeDocument/2006/relationships/image" Target="../media/image155.wmf"/><Relationship Id="rId4" Type="http://schemas.openxmlformats.org/officeDocument/2006/relationships/image" Target="../media/image132.wmf"/><Relationship Id="rId9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23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9.wmf"/><Relationship Id="rId7" Type="http://schemas.openxmlformats.org/officeDocument/2006/relationships/image" Target="../media/image26.wmf"/><Relationship Id="rId2" Type="http://schemas.openxmlformats.org/officeDocument/2006/relationships/image" Target="../media/image28.wmf"/><Relationship Id="rId1" Type="http://schemas.openxmlformats.org/officeDocument/2006/relationships/image" Target="../media/image13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image" Target="../media/image3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37.wmf"/><Relationship Id="rId5" Type="http://schemas.openxmlformats.org/officeDocument/2006/relationships/image" Target="../media/image18.wmf"/><Relationship Id="rId10" Type="http://schemas.openxmlformats.org/officeDocument/2006/relationships/image" Target="../media/image36.wmf"/><Relationship Id="rId4" Type="http://schemas.openxmlformats.org/officeDocument/2006/relationships/image" Target="../media/image17.wmf"/><Relationship Id="rId9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8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BC698-6175-4B4E-8492-00F8587490D6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1732-C6F6-4655-BC41-A4E0FB9E0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01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Small</a:t>
            </a:r>
            <a:r>
              <a:rPr lang="en-US" altLang="zh-TW" baseline="0" dirty="0" smtClean="0"/>
              <a:t> t is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732-C6F6-4655-BC41-A4E0FB9E04B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54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How to use this chart?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732-C6F6-4655-BC41-A4E0FB9E04B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13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Can we really do that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732-C6F6-4655-BC41-A4E0FB9E04B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87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要準備考卷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1732-C6F6-4655-BC41-A4E0FB9E04B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81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4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06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05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4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7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7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22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00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41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7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4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423F-6A06-4F2A-9AF2-91EB6EBD14B1}" type="datetimeFigureOut">
              <a:rPr lang="zh-TW" altLang="en-US" smtClean="0"/>
              <a:t>2015/1/6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2EE6-04EC-4E9B-9A6F-E7EBCF21A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27.png"/><Relationship Id="rId21" Type="http://schemas.openxmlformats.org/officeDocument/2006/relationships/image" Target="../media/image25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3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27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3.wmf"/><Relationship Id="rId5" Type="http://schemas.openxmlformats.org/officeDocument/2006/relationships/image" Target="../media/image13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image" Target="../media/image39.png"/><Relationship Id="rId21" Type="http://schemas.openxmlformats.org/officeDocument/2006/relationships/image" Target="../media/image35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9.wmf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3.wmf"/><Relationship Id="rId3" Type="http://schemas.openxmlformats.org/officeDocument/2006/relationships/image" Target="../media/image39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2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1.png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8.wmf"/><Relationship Id="rId4" Type="http://schemas.openxmlformats.org/officeDocument/2006/relationships/image" Target="../media/image13.wmf"/><Relationship Id="rId9" Type="http://schemas.openxmlformats.org/officeDocument/2006/relationships/image" Target="../media/image45.wmf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5.wmf"/><Relationship Id="rId26" Type="http://schemas.openxmlformats.org/officeDocument/2006/relationships/oleObject" Target="../embeddings/oleObject81.bin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8.bin"/><Relationship Id="rId34" Type="http://schemas.openxmlformats.org/officeDocument/2006/relationships/image" Target="../media/image80.wmf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20" Type="http://schemas.openxmlformats.org/officeDocument/2006/relationships/image" Target="../media/image76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8.wmf"/><Relationship Id="rId32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9.bin"/><Relationship Id="rId28" Type="http://schemas.openxmlformats.org/officeDocument/2006/relationships/oleObject" Target="../embeddings/oleObject83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6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4.wmf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82.bin"/><Relationship Id="rId30" Type="http://schemas.openxmlformats.org/officeDocument/2006/relationships/oleObject" Target="../embeddings/oleObject8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76.wmf"/><Relationship Id="rId26" Type="http://schemas.openxmlformats.org/officeDocument/2006/relationships/image" Target="../media/image69.wmf"/><Relationship Id="rId39" Type="http://schemas.openxmlformats.org/officeDocument/2006/relationships/oleObject" Target="../embeddings/oleObject107.bin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98.bin"/><Relationship Id="rId34" Type="http://schemas.openxmlformats.org/officeDocument/2006/relationships/image" Target="../media/image85.wmf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4.bin"/><Relationship Id="rId38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8.wmf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92.bin"/><Relationship Id="rId24" Type="http://schemas.openxmlformats.org/officeDocument/2006/relationships/image" Target="../media/image82.wmf"/><Relationship Id="rId32" Type="http://schemas.openxmlformats.org/officeDocument/2006/relationships/image" Target="../media/image84.wmf"/><Relationship Id="rId37" Type="http://schemas.openxmlformats.org/officeDocument/2006/relationships/oleObject" Target="../embeddings/oleObject106.bin"/><Relationship Id="rId40" Type="http://schemas.openxmlformats.org/officeDocument/2006/relationships/image" Target="../media/image88.wmf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77.wmf"/><Relationship Id="rId36" Type="http://schemas.openxmlformats.org/officeDocument/2006/relationships/image" Target="../media/image86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3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101.bin"/><Relationship Id="rId30" Type="http://schemas.openxmlformats.org/officeDocument/2006/relationships/image" Target="../media/image83.wmf"/><Relationship Id="rId35" Type="http://schemas.openxmlformats.org/officeDocument/2006/relationships/oleObject" Target="../embeddings/oleObject10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93.wmf"/><Relationship Id="rId26" Type="http://schemas.openxmlformats.org/officeDocument/2006/relationships/image" Target="../media/image71.wmf"/><Relationship Id="rId39" Type="http://schemas.openxmlformats.org/officeDocument/2006/relationships/oleObject" Target="../embeddings/oleObject133.bin"/><Relationship Id="rId3" Type="http://schemas.openxmlformats.org/officeDocument/2006/relationships/oleObject" Target="../embeddings/oleObject108.bin"/><Relationship Id="rId21" Type="http://schemas.openxmlformats.org/officeDocument/2006/relationships/image" Target="../media/image94.wmf"/><Relationship Id="rId34" Type="http://schemas.openxmlformats.org/officeDocument/2006/relationships/oleObject" Target="../embeddings/oleObject128.bin"/><Relationship Id="rId42" Type="http://schemas.openxmlformats.org/officeDocument/2006/relationships/oleObject" Target="../embeddings/oleObject135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116.bin"/><Relationship Id="rId25" Type="http://schemas.openxmlformats.org/officeDocument/2006/relationships/oleObject" Target="../embeddings/oleObject121.bin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20" Type="http://schemas.openxmlformats.org/officeDocument/2006/relationships/oleObject" Target="../embeddings/oleObject118.bin"/><Relationship Id="rId29" Type="http://schemas.openxmlformats.org/officeDocument/2006/relationships/oleObject" Target="../embeddings/oleObject124.bin"/><Relationship Id="rId41" Type="http://schemas.openxmlformats.org/officeDocument/2006/relationships/image" Target="../media/image9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12.bin"/><Relationship Id="rId24" Type="http://schemas.openxmlformats.org/officeDocument/2006/relationships/oleObject" Target="../embeddings/oleObject120.bin"/><Relationship Id="rId32" Type="http://schemas.openxmlformats.org/officeDocument/2006/relationships/oleObject" Target="../embeddings/oleObject127.bin"/><Relationship Id="rId37" Type="http://schemas.openxmlformats.org/officeDocument/2006/relationships/oleObject" Target="../embeddings/oleObject131.bin"/><Relationship Id="rId40" Type="http://schemas.openxmlformats.org/officeDocument/2006/relationships/oleObject" Target="../embeddings/oleObject134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5.bin"/><Relationship Id="rId23" Type="http://schemas.openxmlformats.org/officeDocument/2006/relationships/image" Target="../media/image95.wmf"/><Relationship Id="rId28" Type="http://schemas.openxmlformats.org/officeDocument/2006/relationships/oleObject" Target="../embeddings/oleObject123.bin"/><Relationship Id="rId36" Type="http://schemas.openxmlformats.org/officeDocument/2006/relationships/oleObject" Target="../embeddings/oleObject130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117.bin"/><Relationship Id="rId31" Type="http://schemas.openxmlformats.org/officeDocument/2006/relationships/oleObject" Target="../embeddings/oleObject126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9.bin"/><Relationship Id="rId27" Type="http://schemas.openxmlformats.org/officeDocument/2006/relationships/oleObject" Target="../embeddings/oleObject122.bin"/><Relationship Id="rId30" Type="http://schemas.openxmlformats.org/officeDocument/2006/relationships/oleObject" Target="../embeddings/oleObject125.bin"/><Relationship Id="rId35" Type="http://schemas.openxmlformats.org/officeDocument/2006/relationships/oleObject" Target="../embeddings/oleObject129.bin"/><Relationship Id="rId43" Type="http://schemas.openxmlformats.org/officeDocument/2006/relationships/image" Target="../media/image9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102.wmf"/><Relationship Id="rId26" Type="http://schemas.openxmlformats.org/officeDocument/2006/relationships/image" Target="../media/image106.wmf"/><Relationship Id="rId3" Type="http://schemas.openxmlformats.org/officeDocument/2006/relationships/oleObject" Target="../embeddings/oleObject136.bin"/><Relationship Id="rId21" Type="http://schemas.openxmlformats.org/officeDocument/2006/relationships/oleObject" Target="../embeddings/oleObject146.bin"/><Relationship Id="rId34" Type="http://schemas.openxmlformats.org/officeDocument/2006/relationships/image" Target="../media/image108.wmf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44.bin"/><Relationship Id="rId25" Type="http://schemas.openxmlformats.org/officeDocument/2006/relationships/oleObject" Target="../embeddings/oleObject148.bin"/><Relationship Id="rId3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20" Type="http://schemas.openxmlformats.org/officeDocument/2006/relationships/image" Target="../media/image103.wmf"/><Relationship Id="rId29" Type="http://schemas.openxmlformats.org/officeDocument/2006/relationships/oleObject" Target="../embeddings/oleObject151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40.bin"/><Relationship Id="rId24" Type="http://schemas.openxmlformats.org/officeDocument/2006/relationships/image" Target="../media/image105.wmf"/><Relationship Id="rId32" Type="http://schemas.openxmlformats.org/officeDocument/2006/relationships/oleObject" Target="../embeddings/oleObject153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23" Type="http://schemas.openxmlformats.org/officeDocument/2006/relationships/oleObject" Target="../embeddings/oleObject147.bin"/><Relationship Id="rId28" Type="http://schemas.openxmlformats.org/officeDocument/2006/relationships/oleObject" Target="../embeddings/oleObject150.bin"/><Relationship Id="rId36" Type="http://schemas.openxmlformats.org/officeDocument/2006/relationships/image" Target="../media/image109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145.bin"/><Relationship Id="rId31" Type="http://schemas.openxmlformats.org/officeDocument/2006/relationships/oleObject" Target="../embeddings/oleObject152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01.wmf"/><Relationship Id="rId22" Type="http://schemas.openxmlformats.org/officeDocument/2006/relationships/image" Target="../media/image104.wmf"/><Relationship Id="rId27" Type="http://schemas.openxmlformats.org/officeDocument/2006/relationships/oleObject" Target="../embeddings/oleObject149.bin"/><Relationship Id="rId30" Type="http://schemas.openxmlformats.org/officeDocument/2006/relationships/image" Target="../media/image107.wmf"/><Relationship Id="rId35" Type="http://schemas.openxmlformats.org/officeDocument/2006/relationships/oleObject" Target="../embeddings/oleObject155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102.wmf"/><Relationship Id="rId26" Type="http://schemas.openxmlformats.org/officeDocument/2006/relationships/image" Target="../media/image106.wmf"/><Relationship Id="rId39" Type="http://schemas.openxmlformats.org/officeDocument/2006/relationships/oleObject" Target="../embeddings/oleObject177.bin"/><Relationship Id="rId3" Type="http://schemas.openxmlformats.org/officeDocument/2006/relationships/oleObject" Target="../embeddings/oleObject156.bin"/><Relationship Id="rId21" Type="http://schemas.openxmlformats.org/officeDocument/2006/relationships/oleObject" Target="../embeddings/oleObject166.bin"/><Relationship Id="rId34" Type="http://schemas.openxmlformats.org/officeDocument/2006/relationships/image" Target="../media/image108.wmf"/><Relationship Id="rId42" Type="http://schemas.openxmlformats.org/officeDocument/2006/relationships/image" Target="../media/image111.wmf"/><Relationship Id="rId47" Type="http://schemas.openxmlformats.org/officeDocument/2006/relationships/oleObject" Target="../embeddings/oleObject183.bin"/><Relationship Id="rId50" Type="http://schemas.openxmlformats.org/officeDocument/2006/relationships/image" Target="../media/image114.wmf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8.bin"/><Relationship Id="rId33" Type="http://schemas.openxmlformats.org/officeDocument/2006/relationships/oleObject" Target="../embeddings/oleObject174.bin"/><Relationship Id="rId38" Type="http://schemas.openxmlformats.org/officeDocument/2006/relationships/image" Target="../media/image110.wmf"/><Relationship Id="rId46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3.bin"/><Relationship Id="rId20" Type="http://schemas.openxmlformats.org/officeDocument/2006/relationships/image" Target="../media/image103.wmf"/><Relationship Id="rId29" Type="http://schemas.openxmlformats.org/officeDocument/2006/relationships/oleObject" Target="../embeddings/oleObject171.bin"/><Relationship Id="rId41" Type="http://schemas.openxmlformats.org/officeDocument/2006/relationships/oleObject" Target="../embeddings/oleObject179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60.bin"/><Relationship Id="rId24" Type="http://schemas.openxmlformats.org/officeDocument/2006/relationships/image" Target="../media/image105.wmf"/><Relationship Id="rId32" Type="http://schemas.openxmlformats.org/officeDocument/2006/relationships/oleObject" Target="../embeddings/oleObject173.bin"/><Relationship Id="rId37" Type="http://schemas.openxmlformats.org/officeDocument/2006/relationships/oleObject" Target="../embeddings/oleObject176.bin"/><Relationship Id="rId40" Type="http://schemas.openxmlformats.org/officeDocument/2006/relationships/oleObject" Target="../embeddings/oleObject178.bin"/><Relationship Id="rId45" Type="http://schemas.openxmlformats.org/officeDocument/2006/relationships/oleObject" Target="../embeddings/oleObject182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7.bin"/><Relationship Id="rId28" Type="http://schemas.openxmlformats.org/officeDocument/2006/relationships/oleObject" Target="../embeddings/oleObject170.bin"/><Relationship Id="rId36" Type="http://schemas.openxmlformats.org/officeDocument/2006/relationships/image" Target="../media/image109.wmf"/><Relationship Id="rId49" Type="http://schemas.openxmlformats.org/officeDocument/2006/relationships/oleObject" Target="../embeddings/oleObject184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165.bin"/><Relationship Id="rId31" Type="http://schemas.openxmlformats.org/officeDocument/2006/relationships/oleObject" Target="../embeddings/oleObject172.bin"/><Relationship Id="rId44" Type="http://schemas.openxmlformats.org/officeDocument/2006/relationships/oleObject" Target="../embeddings/oleObject181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01.wmf"/><Relationship Id="rId22" Type="http://schemas.openxmlformats.org/officeDocument/2006/relationships/image" Target="../media/image104.wmf"/><Relationship Id="rId27" Type="http://schemas.openxmlformats.org/officeDocument/2006/relationships/oleObject" Target="../embeddings/oleObject169.bin"/><Relationship Id="rId30" Type="http://schemas.openxmlformats.org/officeDocument/2006/relationships/image" Target="../media/image107.wmf"/><Relationship Id="rId35" Type="http://schemas.openxmlformats.org/officeDocument/2006/relationships/oleObject" Target="../embeddings/oleObject175.bin"/><Relationship Id="rId43" Type="http://schemas.openxmlformats.org/officeDocument/2006/relationships/oleObject" Target="../embeddings/oleObject180.bin"/><Relationship Id="rId48" Type="http://schemas.openxmlformats.org/officeDocument/2006/relationships/image" Target="../media/image113.wmf"/><Relationship Id="rId8" Type="http://schemas.openxmlformats.org/officeDocument/2006/relationships/image" Target="../media/image10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17.wmf"/><Relationship Id="rId4" Type="http://schemas.openxmlformats.org/officeDocument/2006/relationships/image" Target="../media/image119.png"/><Relationship Id="rId9" Type="http://schemas.openxmlformats.org/officeDocument/2006/relationships/oleObject" Target="../embeddings/oleObject18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96.bin"/><Relationship Id="rId3" Type="http://schemas.openxmlformats.org/officeDocument/2006/relationships/image" Target="../media/image129.png"/><Relationship Id="rId21" Type="http://schemas.openxmlformats.org/officeDocument/2006/relationships/image" Target="../media/image128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93.bin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5.bin"/><Relationship Id="rId20" Type="http://schemas.openxmlformats.org/officeDocument/2006/relationships/oleObject" Target="../embeddings/oleObject197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92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9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205.bin"/><Relationship Id="rId26" Type="http://schemas.openxmlformats.org/officeDocument/2006/relationships/oleObject" Target="../embeddings/oleObject209.bin"/><Relationship Id="rId3" Type="http://schemas.openxmlformats.org/officeDocument/2006/relationships/image" Target="../media/image129.png"/><Relationship Id="rId21" Type="http://schemas.openxmlformats.org/officeDocument/2006/relationships/image" Target="../media/image136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208.bin"/><Relationship Id="rId5" Type="http://schemas.openxmlformats.org/officeDocument/2006/relationships/image" Target="../media/image120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203.bin"/><Relationship Id="rId22" Type="http://schemas.openxmlformats.org/officeDocument/2006/relationships/oleObject" Target="../embeddings/oleObject207.bin"/><Relationship Id="rId27" Type="http://schemas.openxmlformats.org/officeDocument/2006/relationships/image" Target="../media/image12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oleObject" Target="../embeddings/oleObject215.bin"/><Relationship Id="rId18" Type="http://schemas.openxmlformats.org/officeDocument/2006/relationships/oleObject" Target="../embeddings/oleObject218.bin"/><Relationship Id="rId26" Type="http://schemas.openxmlformats.org/officeDocument/2006/relationships/oleObject" Target="../embeddings/oleObject222.bin"/><Relationship Id="rId39" Type="http://schemas.openxmlformats.org/officeDocument/2006/relationships/image" Target="../media/image150.wmf"/><Relationship Id="rId3" Type="http://schemas.openxmlformats.org/officeDocument/2006/relationships/image" Target="../media/image153.png"/><Relationship Id="rId21" Type="http://schemas.openxmlformats.org/officeDocument/2006/relationships/image" Target="../media/image141.wmf"/><Relationship Id="rId34" Type="http://schemas.openxmlformats.org/officeDocument/2006/relationships/oleObject" Target="../embeddings/oleObject226.bin"/><Relationship Id="rId42" Type="http://schemas.openxmlformats.org/officeDocument/2006/relationships/oleObject" Target="../embeddings/oleObject230.bin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214.bin"/><Relationship Id="rId17" Type="http://schemas.openxmlformats.org/officeDocument/2006/relationships/image" Target="../media/image140.wmf"/><Relationship Id="rId25" Type="http://schemas.openxmlformats.org/officeDocument/2006/relationships/image" Target="../media/image143.wmf"/><Relationship Id="rId33" Type="http://schemas.openxmlformats.org/officeDocument/2006/relationships/image" Target="../media/image147.wmf"/><Relationship Id="rId38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7.bin"/><Relationship Id="rId20" Type="http://schemas.openxmlformats.org/officeDocument/2006/relationships/oleObject" Target="../embeddings/oleObject219.bin"/><Relationship Id="rId29" Type="http://schemas.openxmlformats.org/officeDocument/2006/relationships/image" Target="../media/image145.wmf"/><Relationship Id="rId41" Type="http://schemas.openxmlformats.org/officeDocument/2006/relationships/image" Target="../media/image151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221.bin"/><Relationship Id="rId32" Type="http://schemas.openxmlformats.org/officeDocument/2006/relationships/oleObject" Target="../embeddings/oleObject225.bin"/><Relationship Id="rId37" Type="http://schemas.openxmlformats.org/officeDocument/2006/relationships/image" Target="../media/image149.wmf"/><Relationship Id="rId40" Type="http://schemas.openxmlformats.org/officeDocument/2006/relationships/oleObject" Target="../embeddings/oleObject229.bin"/><Relationship Id="rId5" Type="http://schemas.openxmlformats.org/officeDocument/2006/relationships/image" Target="../media/image71.wmf"/><Relationship Id="rId15" Type="http://schemas.openxmlformats.org/officeDocument/2006/relationships/image" Target="../media/image139.wmf"/><Relationship Id="rId23" Type="http://schemas.openxmlformats.org/officeDocument/2006/relationships/image" Target="../media/image142.wmf"/><Relationship Id="rId28" Type="http://schemas.openxmlformats.org/officeDocument/2006/relationships/oleObject" Target="../embeddings/oleObject223.bin"/><Relationship Id="rId36" Type="http://schemas.openxmlformats.org/officeDocument/2006/relationships/oleObject" Target="../embeddings/oleObject227.bin"/><Relationship Id="rId10" Type="http://schemas.openxmlformats.org/officeDocument/2006/relationships/oleObject" Target="../embeddings/oleObject213.bin"/><Relationship Id="rId19" Type="http://schemas.openxmlformats.org/officeDocument/2006/relationships/image" Target="../media/image58.wmf"/><Relationship Id="rId31" Type="http://schemas.openxmlformats.org/officeDocument/2006/relationships/image" Target="../media/image146.wmf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16.bin"/><Relationship Id="rId22" Type="http://schemas.openxmlformats.org/officeDocument/2006/relationships/oleObject" Target="../embeddings/oleObject220.bin"/><Relationship Id="rId27" Type="http://schemas.openxmlformats.org/officeDocument/2006/relationships/image" Target="../media/image144.wmf"/><Relationship Id="rId30" Type="http://schemas.openxmlformats.org/officeDocument/2006/relationships/oleObject" Target="../embeddings/oleObject224.bin"/><Relationship Id="rId35" Type="http://schemas.openxmlformats.org/officeDocument/2006/relationships/image" Target="../media/image148.wmf"/><Relationship Id="rId43" Type="http://schemas.openxmlformats.org/officeDocument/2006/relationships/image" Target="../media/image1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238.bin"/><Relationship Id="rId3" Type="http://schemas.openxmlformats.org/officeDocument/2006/relationships/image" Target="../media/image129.png"/><Relationship Id="rId21" Type="http://schemas.openxmlformats.org/officeDocument/2006/relationships/image" Target="../media/image154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7.bin"/><Relationship Id="rId20" Type="http://schemas.openxmlformats.org/officeDocument/2006/relationships/oleObject" Target="../embeddings/oleObject239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132.wmf"/><Relationship Id="rId5" Type="http://schemas.openxmlformats.org/officeDocument/2006/relationships/image" Target="../media/image120.wmf"/><Relationship Id="rId15" Type="http://schemas.openxmlformats.org/officeDocument/2006/relationships/image" Target="../media/image134.wmf"/><Relationship Id="rId23" Type="http://schemas.openxmlformats.org/officeDocument/2006/relationships/image" Target="../media/image155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128.wmf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236.bin"/><Relationship Id="rId22" Type="http://schemas.openxmlformats.org/officeDocument/2006/relationships/oleObject" Target="../embeddings/oleObject2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gi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Lecture 27</a:t>
            </a:r>
            <a:br>
              <a:rPr lang="en-US" altLang="zh-TW" dirty="0" smtClean="0"/>
            </a:br>
            <a:r>
              <a:rPr lang="en-US" altLang="zh-TW" dirty="0" smtClean="0"/>
              <a:t>Two-port Network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519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 </a:t>
            </a:r>
            <a:r>
              <a:rPr lang="en-US" altLang="zh-TW" dirty="0" smtClean="0"/>
              <a:t>parameters – Example 14.1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332139"/>
            <a:ext cx="3465286" cy="258954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918960"/>
              </p:ext>
            </p:extLst>
          </p:nvPr>
        </p:nvGraphicFramePr>
        <p:xfrm>
          <a:off x="5355203" y="1840707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方程式" r:id="rId4" imgW="1079280" imgH="507960" progId="Equation.3">
                  <p:embed/>
                </p:oleObj>
              </mc:Choice>
              <mc:Fallback>
                <p:oleObj name="方程式" r:id="rId4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203" y="1840707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5355203" y="3275046"/>
            <a:ext cx="1640114" cy="674688"/>
            <a:chOff x="769257" y="4015808"/>
            <a:chExt cx="1640114" cy="674688"/>
          </a:xfrm>
        </p:grpSpPr>
        <p:sp>
          <p:nvSpPr>
            <p:cNvPr id="7" name="文字方塊 6"/>
            <p:cNvSpPr txBox="1"/>
            <p:nvPr/>
          </p:nvSpPr>
          <p:spPr>
            <a:xfrm>
              <a:off x="769257" y="4048000"/>
              <a:ext cx="164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Set</a:t>
              </a:r>
              <a:endParaRPr lang="zh-TW" altLang="en-US" sz="2800" dirty="0"/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3816178"/>
                </p:ext>
              </p:extLst>
            </p:nvPr>
          </p:nvGraphicFramePr>
          <p:xfrm>
            <a:off x="1453017" y="4015808"/>
            <a:ext cx="912812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4" name="方程式" r:id="rId6" imgW="380880" imgH="253800" progId="Equation.3">
                    <p:embed/>
                  </p:oleObj>
                </mc:Choice>
                <mc:Fallback>
                  <p:oleObj name="方程式" r:id="rId6" imgW="380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3017" y="4015808"/>
                          <a:ext cx="912812" cy="67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直線接點 8"/>
          <p:cNvCxnSpPr/>
          <p:nvPr/>
        </p:nvCxnSpPr>
        <p:spPr>
          <a:xfrm>
            <a:off x="6220731" y="1927259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203624" y="2631597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307645" y="1296661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34146"/>
              </p:ext>
            </p:extLst>
          </p:nvPr>
        </p:nvGraphicFramePr>
        <p:xfrm>
          <a:off x="670408" y="4407195"/>
          <a:ext cx="17033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方程式" r:id="rId8" imgW="711000" imgH="253800" progId="Equation.3">
                  <p:embed/>
                </p:oleObj>
              </mc:Choice>
              <mc:Fallback>
                <p:oleObj name="方程式" r:id="rId8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8" y="4407195"/>
                        <a:ext cx="17033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90246"/>
              </p:ext>
            </p:extLst>
          </p:nvPr>
        </p:nvGraphicFramePr>
        <p:xfrm>
          <a:off x="632419" y="5591019"/>
          <a:ext cx="17637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方程式" r:id="rId10" imgW="736560" imgH="253800" progId="Equation.3">
                  <p:embed/>
                </p:oleObj>
              </mc:Choice>
              <mc:Fallback>
                <p:oleObj name="方程式" r:id="rId10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19" y="5591019"/>
                        <a:ext cx="17637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44505"/>
              </p:ext>
            </p:extLst>
          </p:nvPr>
        </p:nvGraphicFramePr>
        <p:xfrm>
          <a:off x="2396132" y="5641819"/>
          <a:ext cx="2403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方程式" r:id="rId12" imgW="1002960" imgH="215640" progId="Equation.3">
                  <p:embed/>
                </p:oleObj>
              </mc:Choice>
              <mc:Fallback>
                <p:oleObj name="方程式" r:id="rId12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132" y="5641819"/>
                        <a:ext cx="2403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793269"/>
              </p:ext>
            </p:extLst>
          </p:nvPr>
        </p:nvGraphicFramePr>
        <p:xfrm>
          <a:off x="4820145" y="5437032"/>
          <a:ext cx="1948768" cy="101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方程式" r:id="rId14" imgW="914400" imgH="431640" progId="Equation.3">
                  <p:embed/>
                </p:oleObj>
              </mc:Choice>
              <mc:Fallback>
                <p:oleObj name="方程式" r:id="rId14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145" y="5437032"/>
                        <a:ext cx="1948768" cy="1016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48512"/>
              </p:ext>
            </p:extLst>
          </p:nvPr>
        </p:nvGraphicFramePr>
        <p:xfrm>
          <a:off x="6789451" y="5383928"/>
          <a:ext cx="1656505" cy="99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方程式" r:id="rId16" imgW="774360" imgH="419040" progId="Equation.3">
                  <p:embed/>
                </p:oleObj>
              </mc:Choice>
              <mc:Fallback>
                <p:oleObj name="方程式" r:id="rId1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451" y="5383928"/>
                        <a:ext cx="1656505" cy="990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86441"/>
              </p:ext>
            </p:extLst>
          </p:nvPr>
        </p:nvGraphicFramePr>
        <p:xfrm>
          <a:off x="6306683" y="4210576"/>
          <a:ext cx="2246463" cy="100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方程式" r:id="rId18" imgW="1130040" imgH="457200" progId="Equation.3">
                  <p:embed/>
                </p:oleObj>
              </mc:Choice>
              <mc:Fallback>
                <p:oleObj name="方程式" r:id="rId18" imgW="1130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683" y="4210576"/>
                        <a:ext cx="2246463" cy="1004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50010"/>
              </p:ext>
            </p:extLst>
          </p:nvPr>
        </p:nvGraphicFramePr>
        <p:xfrm>
          <a:off x="2351230" y="4152950"/>
          <a:ext cx="1622424" cy="10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方程式" r:id="rId20" imgW="787320" imgH="457200" progId="Equation.3">
                  <p:embed/>
                </p:oleObj>
              </mc:Choice>
              <mc:Fallback>
                <p:oleObj name="方程式" r:id="rId20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230" y="4152950"/>
                        <a:ext cx="1622424" cy="104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340721"/>
              </p:ext>
            </p:extLst>
          </p:nvPr>
        </p:nvGraphicFramePr>
        <p:xfrm>
          <a:off x="3991569" y="4152949"/>
          <a:ext cx="1589767" cy="101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方程式" r:id="rId22" imgW="723600" imgH="419040" progId="Equation.3">
                  <p:embed/>
                </p:oleObj>
              </mc:Choice>
              <mc:Fallback>
                <p:oleObj name="方程式" r:id="rId22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569" y="4152949"/>
                        <a:ext cx="1589767" cy="101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 flipH="1">
            <a:off x="5688082" y="4461805"/>
            <a:ext cx="511855" cy="502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5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 </a:t>
            </a:r>
            <a:r>
              <a:rPr lang="en-US" altLang="zh-TW" dirty="0" smtClean="0"/>
              <a:t>parameters – Example 14.1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332139"/>
            <a:ext cx="3465286" cy="258954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5355203" y="1840707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方程式" r:id="rId4" imgW="1079280" imgH="507960" progId="Equation.3">
                  <p:embed/>
                </p:oleObj>
              </mc:Choice>
              <mc:Fallback>
                <p:oleObj name="方程式" r:id="rId4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203" y="1840707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5355203" y="3275013"/>
            <a:ext cx="1640114" cy="674687"/>
            <a:chOff x="769257" y="4015775"/>
            <a:chExt cx="1640114" cy="674687"/>
          </a:xfrm>
        </p:grpSpPr>
        <p:sp>
          <p:nvSpPr>
            <p:cNvPr id="7" name="文字方塊 6"/>
            <p:cNvSpPr txBox="1"/>
            <p:nvPr/>
          </p:nvSpPr>
          <p:spPr>
            <a:xfrm>
              <a:off x="769257" y="4048000"/>
              <a:ext cx="164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Set</a:t>
              </a:r>
              <a:endParaRPr lang="zh-TW" altLang="en-US" sz="2800" dirty="0"/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89688"/>
                </p:ext>
              </p:extLst>
            </p:nvPr>
          </p:nvGraphicFramePr>
          <p:xfrm>
            <a:off x="1438617" y="4015775"/>
            <a:ext cx="942975" cy="67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0" name="方程式" r:id="rId6" imgW="393480" imgH="253800" progId="Equation.3">
                    <p:embed/>
                  </p:oleObj>
                </mc:Choice>
                <mc:Fallback>
                  <p:oleObj name="方程式" r:id="rId6" imgW="3934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617" y="4015775"/>
                          <a:ext cx="942975" cy="674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直線接點 8"/>
          <p:cNvCxnSpPr/>
          <p:nvPr/>
        </p:nvCxnSpPr>
        <p:spPr>
          <a:xfrm>
            <a:off x="7327980" y="1919141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310873" y="2623479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928706" y="1332139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774853" y="5336771"/>
            <a:ext cx="2172442" cy="990502"/>
            <a:chOff x="1255713" y="5432474"/>
            <a:chExt cx="2172442" cy="990502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6987503"/>
                </p:ext>
              </p:extLst>
            </p:nvPr>
          </p:nvGraphicFramePr>
          <p:xfrm>
            <a:off x="1255713" y="5641975"/>
            <a:ext cx="515937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1" name="方程式" r:id="rId8" imgW="215640" imgH="215640" progId="Equation.3">
                    <p:embed/>
                  </p:oleObj>
                </mc:Choice>
                <mc:Fallback>
                  <p:oleObj name="方程式" r:id="rId8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5713" y="5641975"/>
                          <a:ext cx="515937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2851673"/>
                </p:ext>
              </p:extLst>
            </p:nvPr>
          </p:nvGraphicFramePr>
          <p:xfrm>
            <a:off x="1771650" y="5432474"/>
            <a:ext cx="1656505" cy="990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2" name="方程式" r:id="rId10" imgW="774360" imgH="419040" progId="Equation.3">
                    <p:embed/>
                  </p:oleObj>
                </mc:Choice>
                <mc:Fallback>
                  <p:oleObj name="方程式" r:id="rId10" imgW="7743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1650" y="5432474"/>
                          <a:ext cx="1656505" cy="990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4347"/>
              </p:ext>
            </p:extLst>
          </p:nvPr>
        </p:nvGraphicFramePr>
        <p:xfrm>
          <a:off x="3947295" y="4468791"/>
          <a:ext cx="76327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方程式" r:id="rId12" imgW="317160" imgH="215640" progId="Equation.3">
                  <p:embed/>
                </p:oleObj>
              </mc:Choice>
              <mc:Fallback>
                <p:oleObj name="方程式" r:id="rId12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295" y="4468791"/>
                        <a:ext cx="763279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818395" y="4188355"/>
            <a:ext cx="2075542" cy="1019081"/>
            <a:chOff x="1277938" y="4226767"/>
            <a:chExt cx="2075542" cy="1019081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0731187"/>
                </p:ext>
              </p:extLst>
            </p:nvPr>
          </p:nvGraphicFramePr>
          <p:xfrm>
            <a:off x="1277938" y="4457700"/>
            <a:ext cx="4857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4" name="方程式" r:id="rId14" imgW="203040" imgH="215640" progId="Equation.3">
                    <p:embed/>
                  </p:oleObj>
                </mc:Choice>
                <mc:Fallback>
                  <p:oleObj name="方程式" r:id="rId14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4457700"/>
                          <a:ext cx="4857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522037"/>
                </p:ext>
              </p:extLst>
            </p:nvPr>
          </p:nvGraphicFramePr>
          <p:xfrm>
            <a:off x="1763713" y="4226767"/>
            <a:ext cx="1589767" cy="1019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5" name="方程式" r:id="rId16" imgW="723600" imgH="419040" progId="Equation.3">
                    <p:embed/>
                  </p:oleObj>
                </mc:Choice>
                <mc:Fallback>
                  <p:oleObj name="方程式" r:id="rId16" imgW="723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4226767"/>
                          <a:ext cx="1589767" cy="1019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1436"/>
              </p:ext>
            </p:extLst>
          </p:nvPr>
        </p:nvGraphicFramePr>
        <p:xfrm>
          <a:off x="3947295" y="5546272"/>
          <a:ext cx="76327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方程式" r:id="rId18" imgW="317160" imgH="215640" progId="Equation.3">
                  <p:embed/>
                </p:oleObj>
              </mc:Choice>
              <mc:Fallback>
                <p:oleObj name="方程式" r:id="rId18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295" y="5546272"/>
                        <a:ext cx="763279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5789582" y="3882307"/>
            <a:ext cx="320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Find z</a:t>
            </a:r>
            <a:r>
              <a:rPr lang="en-US" altLang="zh-TW" sz="2800" baseline="-25000" dirty="0" smtClean="0"/>
              <a:t>11</a:t>
            </a:r>
            <a:r>
              <a:rPr lang="en-US" altLang="zh-TW" sz="2800" dirty="0" smtClean="0"/>
              <a:t> and z</a:t>
            </a:r>
            <a:r>
              <a:rPr lang="en-US" altLang="zh-TW" sz="2800" baseline="-25000" dirty="0" smtClean="0"/>
              <a:t>21</a:t>
            </a:r>
            <a:r>
              <a:rPr lang="en-US" altLang="zh-TW" sz="2800" dirty="0" smtClean="0"/>
              <a:t>……</a:t>
            </a:r>
            <a:endParaRPr lang="zh-TW" altLang="en-US" sz="2800" dirty="0"/>
          </a:p>
        </p:txBody>
      </p:sp>
      <p:sp>
        <p:nvSpPr>
          <p:cNvPr id="28" name="右大括弧 27"/>
          <p:cNvSpPr/>
          <p:nvPr/>
        </p:nvSpPr>
        <p:spPr>
          <a:xfrm>
            <a:off x="4920824" y="4487529"/>
            <a:ext cx="868758" cy="1698484"/>
          </a:xfrm>
          <a:prstGeom prst="rightBrace">
            <a:avLst>
              <a:gd name="adj1" fmla="val 31723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5603800" y="5064207"/>
            <a:ext cx="260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symmetric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Equivalent Two Port Network</a:t>
            </a:r>
            <a:endParaRPr lang="zh-TW" altLang="en-US" dirty="0"/>
          </a:p>
        </p:txBody>
      </p:sp>
      <p:pic>
        <p:nvPicPr>
          <p:cNvPr id="4" name="Picture 3" descr="C:\Users\asus\Desktop\CarlsonCh14A\14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42" y="2053549"/>
            <a:ext cx="5122457" cy="259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085320"/>
              </p:ext>
            </p:extLst>
          </p:nvPr>
        </p:nvGraphicFramePr>
        <p:xfrm>
          <a:off x="628650" y="2855801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方程式" r:id="rId4" imgW="1079280" imgH="507960" progId="Equation.3">
                  <p:embed/>
                </p:oleObj>
              </mc:Choice>
              <mc:Fallback>
                <p:oleObj name="方程式" r:id="rId4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855801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27049" y="5183846"/>
            <a:ext cx="353694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Two Impedances, </a:t>
            </a:r>
          </a:p>
          <a:p>
            <a:r>
              <a:rPr lang="en-US" altLang="zh-TW" sz="2800" dirty="0"/>
              <a:t>T</a:t>
            </a:r>
            <a:r>
              <a:rPr lang="en-US" altLang="zh-TW" sz="2800" dirty="0" smtClean="0"/>
              <a:t>wo controlled sources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63820" y="5183845"/>
            <a:ext cx="353694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Three Impedances, </a:t>
            </a:r>
          </a:p>
          <a:p>
            <a:r>
              <a:rPr lang="en-US" altLang="zh-TW" sz="2800" dirty="0" smtClean="0"/>
              <a:t>One controlled source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145459" y="5334326"/>
            <a:ext cx="969193" cy="653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5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 Two Port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 smtClean="0"/>
              <a:t>Tee Network</a:t>
            </a:r>
            <a:endParaRPr lang="zh-TW" altLang="en-US" b="1" i="1" u="sng" dirty="0"/>
          </a:p>
        </p:txBody>
      </p:sp>
      <p:pic>
        <p:nvPicPr>
          <p:cNvPr id="4" name="Picture 2" descr="D:\電路學2010-9\CarlsonCh14A\14-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5" y="1603065"/>
            <a:ext cx="3861906" cy="20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123721" y="3932649"/>
            <a:ext cx="1640114" cy="588102"/>
            <a:chOff x="783771" y="4004458"/>
            <a:chExt cx="1640114" cy="588102"/>
          </a:xfrm>
        </p:grpSpPr>
        <p:sp>
          <p:nvSpPr>
            <p:cNvPr id="6" name="文字方塊 5"/>
            <p:cNvSpPr txBox="1"/>
            <p:nvPr/>
          </p:nvSpPr>
          <p:spPr>
            <a:xfrm>
              <a:off x="783771" y="4004458"/>
              <a:ext cx="164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Set</a:t>
              </a:r>
              <a:endParaRPr lang="zh-TW" altLang="en-US" sz="2800" dirty="0"/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0731984"/>
                </p:ext>
              </p:extLst>
            </p:nvPr>
          </p:nvGraphicFramePr>
          <p:xfrm>
            <a:off x="1453017" y="4015808"/>
            <a:ext cx="780311" cy="576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" name="方程式" r:id="rId4" imgW="380880" imgH="253800" progId="Equation.3">
                    <p:embed/>
                  </p:oleObj>
                </mc:Choice>
                <mc:Fallback>
                  <p:oleObj name="方程式" r:id="rId4" imgW="380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3017" y="4015808"/>
                          <a:ext cx="780311" cy="5767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96487"/>
              </p:ext>
            </p:extLst>
          </p:nvPr>
        </p:nvGraphicFramePr>
        <p:xfrm>
          <a:off x="3530742" y="3936326"/>
          <a:ext cx="1314787" cy="51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方程式" r:id="rId6" imgW="711000" imgH="253800" progId="Equation.3">
                  <p:embed/>
                </p:oleObj>
              </mc:Choice>
              <mc:Fallback>
                <p:oleObj name="方程式" r:id="rId6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742" y="3936326"/>
                        <a:ext cx="1314787" cy="519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456897"/>
              </p:ext>
            </p:extLst>
          </p:nvPr>
        </p:nvGraphicFramePr>
        <p:xfrm>
          <a:off x="3528191" y="4559072"/>
          <a:ext cx="1314787" cy="53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方程式" r:id="rId8" imgW="685800" imgH="253800" progId="Equation.3">
                  <p:embed/>
                </p:oleObj>
              </mc:Choice>
              <mc:Fallback>
                <p:oleObj name="方程式" r:id="rId8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191" y="4559072"/>
                        <a:ext cx="1314787" cy="538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50647"/>
              </p:ext>
            </p:extLst>
          </p:nvPr>
        </p:nvGraphicFramePr>
        <p:xfrm>
          <a:off x="6247300" y="3931622"/>
          <a:ext cx="1320972" cy="50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方程式" r:id="rId10" imgW="736560" imgH="253800" progId="Equation.3">
                  <p:embed/>
                </p:oleObj>
              </mc:Choice>
              <mc:Fallback>
                <p:oleObj name="方程式" r:id="rId10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300" y="3931622"/>
                        <a:ext cx="1320972" cy="504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04090"/>
              </p:ext>
            </p:extLst>
          </p:nvPr>
        </p:nvGraphicFramePr>
        <p:xfrm>
          <a:off x="6266371" y="4559947"/>
          <a:ext cx="1320973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方程式" r:id="rId12" imgW="711000" imgH="253800" progId="Equation.3">
                  <p:embed/>
                </p:oleObj>
              </mc:Choice>
              <mc:Fallback>
                <p:oleObj name="方程式" r:id="rId12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371" y="4559947"/>
                        <a:ext cx="1320973" cy="523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1135631" y="4587767"/>
            <a:ext cx="1413710" cy="561208"/>
            <a:chOff x="473701" y="4878821"/>
            <a:chExt cx="1413710" cy="561208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377950"/>
                </p:ext>
              </p:extLst>
            </p:nvPr>
          </p:nvGraphicFramePr>
          <p:xfrm>
            <a:off x="1128544" y="4897069"/>
            <a:ext cx="758867" cy="54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" name="方程式" r:id="rId14" imgW="393480" imgH="253800" progId="Equation.3">
                    <p:embed/>
                  </p:oleObj>
                </mc:Choice>
                <mc:Fallback>
                  <p:oleObj name="方程式" r:id="rId14" imgW="3934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544" y="4897069"/>
                          <a:ext cx="758867" cy="542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473701" y="4878821"/>
              <a:ext cx="727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Set</a:t>
              </a:r>
              <a:endParaRPr lang="zh-TW" altLang="en-US" sz="2800" dirty="0"/>
            </a:p>
          </p:txBody>
        </p:sp>
      </p:grpSp>
      <p:sp>
        <p:nvSpPr>
          <p:cNvPr id="15" name="向右箭號 14"/>
          <p:cNvSpPr/>
          <p:nvPr/>
        </p:nvSpPr>
        <p:spPr>
          <a:xfrm>
            <a:off x="2787536" y="4008080"/>
            <a:ext cx="560334" cy="374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53764"/>
              </p:ext>
            </p:extLst>
          </p:nvPr>
        </p:nvGraphicFramePr>
        <p:xfrm>
          <a:off x="1020475" y="2394268"/>
          <a:ext cx="23098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方程式" r:id="rId16" imgW="965160" imgH="482400" progId="Equation.3">
                  <p:embed/>
                </p:oleObj>
              </mc:Choice>
              <mc:Fallback>
                <p:oleObj name="方程式" r:id="rId16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475" y="2394268"/>
                        <a:ext cx="230981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向右箭號 17"/>
          <p:cNvSpPr/>
          <p:nvPr/>
        </p:nvSpPr>
        <p:spPr>
          <a:xfrm>
            <a:off x="2772007" y="4641019"/>
            <a:ext cx="560334" cy="374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630162"/>
              </p:ext>
            </p:extLst>
          </p:nvPr>
        </p:nvGraphicFramePr>
        <p:xfrm>
          <a:off x="4860498" y="3963000"/>
          <a:ext cx="5635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方程式" r:id="rId18" imgW="304560" imgH="228600" progId="Equation.3">
                  <p:embed/>
                </p:oleObj>
              </mc:Choice>
              <mc:Fallback>
                <p:oleObj name="方程式" r:id="rId18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98" y="3963000"/>
                        <a:ext cx="5635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80231"/>
              </p:ext>
            </p:extLst>
          </p:nvPr>
        </p:nvGraphicFramePr>
        <p:xfrm>
          <a:off x="7648759" y="4566428"/>
          <a:ext cx="5635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方程式" r:id="rId20" imgW="304560" imgH="228600" progId="Equation.3">
                  <p:embed/>
                </p:oleObj>
              </mc:Choice>
              <mc:Fallback>
                <p:oleObj name="方程式" r:id="rId20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759" y="4566428"/>
                        <a:ext cx="5635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97421"/>
              </p:ext>
            </p:extLst>
          </p:nvPr>
        </p:nvGraphicFramePr>
        <p:xfrm>
          <a:off x="4860498" y="4570768"/>
          <a:ext cx="11271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方程式" r:id="rId22" imgW="609480" imgH="228600" progId="Equation.3">
                  <p:embed/>
                </p:oleObj>
              </mc:Choice>
              <mc:Fallback>
                <p:oleObj name="方程式" r:id="rId22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98" y="4570768"/>
                        <a:ext cx="11271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487017"/>
              </p:ext>
            </p:extLst>
          </p:nvPr>
        </p:nvGraphicFramePr>
        <p:xfrm>
          <a:off x="7595453" y="3963179"/>
          <a:ext cx="11271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方程式" r:id="rId24" imgW="609480" imgH="228600" progId="Equation.3">
                  <p:embed/>
                </p:oleObj>
              </mc:Choice>
              <mc:Fallback>
                <p:oleObj name="方程式" r:id="rId24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453" y="3963179"/>
                        <a:ext cx="11271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419831"/>
              </p:ext>
            </p:extLst>
          </p:nvPr>
        </p:nvGraphicFramePr>
        <p:xfrm>
          <a:off x="1281729" y="5262702"/>
          <a:ext cx="36464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方程式" r:id="rId26" imgW="1523880" imgH="482400" progId="Equation.3">
                  <p:embed/>
                </p:oleObj>
              </mc:Choice>
              <mc:Fallback>
                <p:oleObj name="方程式" r:id="rId26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729" y="5262702"/>
                        <a:ext cx="36464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4572000" y="1787359"/>
            <a:ext cx="628780" cy="628780"/>
            <a:chOff x="4572000" y="1774589"/>
            <a:chExt cx="628780" cy="628780"/>
          </a:xfrm>
        </p:grpSpPr>
        <p:cxnSp>
          <p:nvCxnSpPr>
            <p:cNvPr id="24" name="直線接點 23"/>
            <p:cNvCxnSpPr/>
            <p:nvPr/>
          </p:nvCxnSpPr>
          <p:spPr>
            <a:xfrm>
              <a:off x="4572000" y="1844658"/>
              <a:ext cx="628780" cy="512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5400000">
              <a:off x="4571766" y="1832856"/>
              <a:ext cx="628780" cy="512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6393543" y="1777014"/>
            <a:ext cx="628780" cy="628780"/>
            <a:chOff x="4572000" y="1774589"/>
            <a:chExt cx="628780" cy="628780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4572000" y="1844658"/>
              <a:ext cx="628780" cy="512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rot="5400000">
              <a:off x="4571766" y="1832856"/>
              <a:ext cx="628780" cy="512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5011288" y="5434256"/>
            <a:ext cx="2818238" cy="954107"/>
            <a:chOff x="4750034" y="5521341"/>
            <a:chExt cx="2818238" cy="954107"/>
          </a:xfrm>
        </p:grpSpPr>
        <p:sp>
          <p:nvSpPr>
            <p:cNvPr id="31" name="向右箭號 30"/>
            <p:cNvSpPr/>
            <p:nvPr/>
          </p:nvSpPr>
          <p:spPr>
            <a:xfrm rot="10800000">
              <a:off x="4750034" y="5706601"/>
              <a:ext cx="679258" cy="5835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512365" y="5521341"/>
              <a:ext cx="2055907" cy="9541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Reciprocal</a:t>
              </a:r>
            </a:p>
            <a:p>
              <a:pPr algn="ctr"/>
              <a:r>
                <a:rPr lang="en-US" altLang="zh-TW" sz="2800" dirty="0" smtClean="0"/>
                <a:t>Network</a:t>
              </a:r>
              <a:endParaRPr lang="zh-TW" altLang="en-US" sz="2800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3868780" y="5321253"/>
            <a:ext cx="543559" cy="5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2425404" y="5908970"/>
            <a:ext cx="543559" cy="5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3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 Two Port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Tee </a:t>
            </a:r>
            <a:r>
              <a:rPr lang="en-US" altLang="zh-TW" b="1" i="1" u="sng" dirty="0" smtClean="0"/>
              <a:t>Network</a:t>
            </a:r>
          </a:p>
          <a:p>
            <a:endParaRPr lang="en-US" altLang="zh-TW" b="1" i="1" u="sng" dirty="0"/>
          </a:p>
          <a:p>
            <a:endParaRPr lang="en-US" altLang="zh-TW" b="1" i="1" u="sng" dirty="0" smtClean="0"/>
          </a:p>
          <a:p>
            <a:endParaRPr lang="en-US" altLang="zh-TW" b="1" i="1" u="sng" dirty="0"/>
          </a:p>
          <a:p>
            <a:r>
              <a:rPr lang="en-US" altLang="zh-TW" b="1" i="1" u="sng" dirty="0" smtClean="0"/>
              <a:t>Reciprocal Network</a:t>
            </a:r>
            <a:endParaRPr lang="zh-TW" altLang="en-US" b="1" i="1" u="sng" dirty="0"/>
          </a:p>
          <a:p>
            <a:endParaRPr lang="zh-TW" altLang="en-US" b="1" i="1" u="sng" dirty="0"/>
          </a:p>
          <a:p>
            <a:endParaRPr lang="zh-TW" altLang="en-US" dirty="0"/>
          </a:p>
        </p:txBody>
      </p:sp>
      <p:pic>
        <p:nvPicPr>
          <p:cNvPr id="5" name="Picture 2" descr="D:\電路學2010-9\CarlsonCh14A\14-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02" y="1574036"/>
            <a:ext cx="3861906" cy="20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796704"/>
              </p:ext>
            </p:extLst>
          </p:nvPr>
        </p:nvGraphicFramePr>
        <p:xfrm>
          <a:off x="621978" y="2374931"/>
          <a:ext cx="36464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方程式" r:id="rId4" imgW="1523880" imgH="482400" progId="Equation.3">
                  <p:embed/>
                </p:oleObj>
              </mc:Choice>
              <mc:Fallback>
                <p:oleObj name="方程式" r:id="rId4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78" y="2374931"/>
                        <a:ext cx="36464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55204"/>
              </p:ext>
            </p:extLst>
          </p:nvPr>
        </p:nvGraphicFramePr>
        <p:xfrm>
          <a:off x="1065241" y="4512014"/>
          <a:ext cx="227965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方程式" r:id="rId6" imgW="952200" imgH="482400" progId="Equation.3">
                  <p:embed/>
                </p:oleObj>
              </mc:Choice>
              <mc:Fallback>
                <p:oleObj name="方程式" r:id="rId6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41" y="4512014"/>
                        <a:ext cx="227965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D:\電路學2010-9\CarlsonCh14A\14-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02" y="4340285"/>
            <a:ext cx="3861906" cy="20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181921" y="4547447"/>
            <a:ext cx="1106130" cy="604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922147" y="4532196"/>
            <a:ext cx="1104022" cy="604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76415"/>
              </p:ext>
            </p:extLst>
          </p:nvPr>
        </p:nvGraphicFramePr>
        <p:xfrm>
          <a:off x="5190897" y="4532196"/>
          <a:ext cx="10636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方程式" r:id="rId8" imgW="444240" imgH="215640" progId="Equation.3">
                  <p:embed/>
                </p:oleObj>
              </mc:Choice>
              <mc:Fallback>
                <p:oleObj name="方程式" r:id="rId8" imgW="444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897" y="4532196"/>
                        <a:ext cx="10636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6244510" y="5353360"/>
            <a:ext cx="577206" cy="553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02134"/>
              </p:ext>
            </p:extLst>
          </p:nvPr>
        </p:nvGraphicFramePr>
        <p:xfrm>
          <a:off x="6358292" y="5379813"/>
          <a:ext cx="365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方程式" r:id="rId10" imgW="152280" imgH="164880" progId="Equation.3">
                  <p:embed/>
                </p:oleObj>
              </mc:Choice>
              <mc:Fallback>
                <p:oleObj name="方程式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92" y="5379813"/>
                        <a:ext cx="3651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43292"/>
              </p:ext>
            </p:extLst>
          </p:nvPr>
        </p:nvGraphicFramePr>
        <p:xfrm>
          <a:off x="6929987" y="4522157"/>
          <a:ext cx="11239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方程式" r:id="rId12" imgW="469800" imgH="215640" progId="Equation.3">
                  <p:embed/>
                </p:oleObj>
              </mc:Choice>
              <mc:Fallback>
                <p:oleObj name="方程式" r:id="rId12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987" y="4522157"/>
                        <a:ext cx="11239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6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 Two Port Network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89497"/>
              </p:ext>
            </p:extLst>
          </p:nvPr>
        </p:nvGraphicFramePr>
        <p:xfrm>
          <a:off x="739662" y="1950029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方程式" r:id="rId3" imgW="1079280" imgH="507960" progId="Equation.3">
                  <p:embed/>
                </p:oleObj>
              </mc:Choice>
              <mc:Fallback>
                <p:oleObj name="方程式" r:id="rId3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62" y="1950029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99546"/>
              </p:ext>
            </p:extLst>
          </p:nvPr>
        </p:nvGraphicFramePr>
        <p:xfrm>
          <a:off x="4157549" y="1950029"/>
          <a:ext cx="446881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方程式" r:id="rId5" imgW="1866600" imgH="507960" progId="Equation.3">
                  <p:embed/>
                </p:oleObj>
              </mc:Choice>
              <mc:Fallback>
                <p:oleObj name="方程式" r:id="rId5" imgW="1866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549" y="1950029"/>
                        <a:ext cx="4468813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向右箭號 5"/>
          <p:cNvSpPr/>
          <p:nvPr/>
        </p:nvSpPr>
        <p:spPr>
          <a:xfrm>
            <a:off x="3465059" y="2304608"/>
            <a:ext cx="551543" cy="63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43035" y="1861318"/>
            <a:ext cx="2577080" cy="1436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1707414" y="4593502"/>
            <a:ext cx="58452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707414" y="6562094"/>
            <a:ext cx="58452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3807347" y="4613517"/>
            <a:ext cx="0" cy="1968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750271" y="4217264"/>
            <a:ext cx="790575" cy="752475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3518744" y="5276565"/>
            <a:ext cx="577206" cy="594408"/>
            <a:chOff x="6244510" y="5429021"/>
            <a:chExt cx="577206" cy="594408"/>
          </a:xfrm>
        </p:grpSpPr>
        <p:sp>
          <p:nvSpPr>
            <p:cNvPr id="13" name="矩形 12"/>
            <p:cNvSpPr/>
            <p:nvPr/>
          </p:nvSpPr>
          <p:spPr>
            <a:xfrm>
              <a:off x="6244510" y="5469472"/>
              <a:ext cx="577206" cy="553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0507064"/>
                </p:ext>
              </p:extLst>
            </p:nvPr>
          </p:nvGraphicFramePr>
          <p:xfrm>
            <a:off x="6298292" y="5429021"/>
            <a:ext cx="4857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8" name="方程式" r:id="rId8" imgW="203040" imgH="215640" progId="Equation.3">
                    <p:embed/>
                  </p:oleObj>
                </mc:Choice>
                <mc:Fallback>
                  <p:oleObj name="方程式" r:id="rId8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8292" y="5429021"/>
                          <a:ext cx="485775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/>
          <p:cNvSpPr/>
          <p:nvPr/>
        </p:nvSpPr>
        <p:spPr>
          <a:xfrm>
            <a:off x="2370238" y="4306449"/>
            <a:ext cx="1106130" cy="604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110464" y="4291198"/>
            <a:ext cx="1104022" cy="604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005112"/>
              </p:ext>
            </p:extLst>
          </p:nvPr>
        </p:nvGraphicFramePr>
        <p:xfrm>
          <a:off x="2318209" y="4290861"/>
          <a:ext cx="11842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方程式" r:id="rId10" imgW="495000" imgH="215640" progId="Equation.3">
                  <p:embed/>
                </p:oleObj>
              </mc:Choice>
              <mc:Fallback>
                <p:oleObj name="方程式" r:id="rId10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209" y="4290861"/>
                        <a:ext cx="11842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087994"/>
              </p:ext>
            </p:extLst>
          </p:nvPr>
        </p:nvGraphicFramePr>
        <p:xfrm>
          <a:off x="4051305" y="4278326"/>
          <a:ext cx="12160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方程式" r:id="rId12" imgW="507960" imgH="215640" progId="Equation.3">
                  <p:embed/>
                </p:oleObj>
              </mc:Choice>
              <mc:Fallback>
                <p:oleObj name="方程式" r:id="rId12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5" y="4278326"/>
                        <a:ext cx="12160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圖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7478" y="3793146"/>
            <a:ext cx="584334" cy="704198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8228" y="4659559"/>
            <a:ext cx="550642" cy="182652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6303" y="3775209"/>
            <a:ext cx="639423" cy="770214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3877" y="4689661"/>
            <a:ext cx="541849" cy="1810569"/>
          </a:xfrm>
          <a:prstGeom prst="rect">
            <a:avLst/>
          </a:prstGeom>
        </p:spPr>
      </p:pic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61968"/>
              </p:ext>
            </p:extLst>
          </p:nvPr>
        </p:nvGraphicFramePr>
        <p:xfrm>
          <a:off x="5423876" y="3689897"/>
          <a:ext cx="1443364" cy="57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方程式" r:id="rId18" imgW="711000" imgH="253800" progId="Equation.3">
                  <p:embed/>
                </p:oleObj>
              </mc:Choice>
              <mc:Fallback>
                <p:oleObj name="方程式" r:id="rId18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876" y="3689897"/>
                        <a:ext cx="1443364" cy="570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6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kinds of Parameters</a:t>
            </a:r>
            <a:endParaRPr lang="zh-TW" alt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0712"/>
              </p:ext>
            </p:extLst>
          </p:nvPr>
        </p:nvGraphicFramePr>
        <p:xfrm>
          <a:off x="2188140" y="2716428"/>
          <a:ext cx="21272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方程式" r:id="rId3" imgW="888840" imgH="507960" progId="Equation.3">
                  <p:embed/>
                </p:oleObj>
              </mc:Choice>
              <mc:Fallback>
                <p:oleObj name="方程式" r:id="rId3" imgW="888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140" y="2716428"/>
                        <a:ext cx="21272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455966" y="2124504"/>
            <a:ext cx="227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Z </a:t>
            </a:r>
            <a:r>
              <a:rPr lang="en-US" altLang="zh-TW" sz="2800" dirty="0" smtClean="0"/>
              <a:t>parameters: </a:t>
            </a:r>
            <a:endParaRPr lang="zh-TW" altLang="en-US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127230"/>
              </p:ext>
            </p:extLst>
          </p:nvPr>
        </p:nvGraphicFramePr>
        <p:xfrm>
          <a:off x="5502731" y="2670401"/>
          <a:ext cx="215741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方程式" r:id="rId5" imgW="901440" imgH="507960" progId="Equation.3">
                  <p:embed/>
                </p:oleObj>
              </mc:Choice>
              <mc:Fallback>
                <p:oleObj name="方程式" r:id="rId5" imgW="901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731" y="2670401"/>
                        <a:ext cx="2157413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888596" y="2078705"/>
            <a:ext cx="2273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y parameters: </a:t>
            </a:r>
            <a:endParaRPr lang="zh-TW" altLang="en-US" sz="2800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14596"/>
              </p:ext>
            </p:extLst>
          </p:nvPr>
        </p:nvGraphicFramePr>
        <p:xfrm>
          <a:off x="6447536" y="4193040"/>
          <a:ext cx="14287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方程式" r:id="rId7" imgW="596880" imgH="241200" progId="Equation.3">
                  <p:embed/>
                </p:oleObj>
              </mc:Choice>
              <mc:Fallback>
                <p:oleObj name="方程式" r:id="rId7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536" y="4193040"/>
                        <a:ext cx="14287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523378" y="5061860"/>
            <a:ext cx="622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The y parameters does not always exist.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23377" y="5692522"/>
            <a:ext cx="622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[z] is not always invertible.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66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 kinds of Parameters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62118"/>
              </p:ext>
            </p:extLst>
          </p:nvPr>
        </p:nvGraphicFramePr>
        <p:xfrm>
          <a:off x="628682" y="2485585"/>
          <a:ext cx="21272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方程式" r:id="rId3" imgW="888840" imgH="507960" progId="Equation.3">
                  <p:embed/>
                </p:oleObj>
              </mc:Choice>
              <mc:Fallback>
                <p:oleObj name="方程式" r:id="rId3" imgW="888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82" y="2485585"/>
                        <a:ext cx="21272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25452" y="1893889"/>
            <a:ext cx="2252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z parameters: </a:t>
            </a:r>
            <a:endParaRPr lang="zh-TW" alt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64249"/>
              </p:ext>
            </p:extLst>
          </p:nvPr>
        </p:nvGraphicFramePr>
        <p:xfrm>
          <a:off x="628682" y="4425980"/>
          <a:ext cx="215741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方程式" r:id="rId5" imgW="901440" imgH="507960" progId="Equation.3">
                  <p:embed/>
                </p:oleObj>
              </mc:Choice>
              <mc:Fallback>
                <p:oleObj name="方程式" r:id="rId5" imgW="901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82" y="4425980"/>
                        <a:ext cx="2157413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25452" y="3833828"/>
            <a:ext cx="2273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y parameters: </a:t>
            </a:r>
            <a:endParaRPr lang="zh-TW" altLang="en-US" sz="28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83750"/>
              </p:ext>
            </p:extLst>
          </p:nvPr>
        </p:nvGraphicFramePr>
        <p:xfrm>
          <a:off x="3421520" y="2486025"/>
          <a:ext cx="2217737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方程式" r:id="rId7" imgW="927000" imgH="507960" progId="Equation.3">
                  <p:embed/>
                </p:oleObj>
              </mc:Choice>
              <mc:Fallback>
                <p:oleObj name="方程式" r:id="rId7" imgW="927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520" y="2486025"/>
                        <a:ext cx="2217737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262996" y="1893889"/>
            <a:ext cx="2300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h parameters: </a:t>
            </a:r>
            <a:endParaRPr lang="zh-TW" altLang="en-US" sz="2800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700739"/>
              </p:ext>
            </p:extLst>
          </p:nvPr>
        </p:nvGraphicFramePr>
        <p:xfrm>
          <a:off x="3421520" y="4425950"/>
          <a:ext cx="22479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方程式" r:id="rId9" imgW="939600" imgH="507960" progId="Equation.3">
                  <p:embed/>
                </p:oleObj>
              </mc:Choice>
              <mc:Fallback>
                <p:oleObj name="方程式" r:id="rId9" imgW="939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520" y="4425950"/>
                        <a:ext cx="22479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262996" y="3833828"/>
            <a:ext cx="227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g parameters: </a:t>
            </a:r>
            <a:endParaRPr lang="zh-TW" altLang="en-US" sz="28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39859"/>
              </p:ext>
            </p:extLst>
          </p:nvPr>
        </p:nvGraphicFramePr>
        <p:xfrm>
          <a:off x="6357938" y="2486025"/>
          <a:ext cx="22479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方程式" r:id="rId11" imgW="939600" imgH="507960" progId="Equation.3">
                  <p:embed/>
                </p:oleObj>
              </mc:Choice>
              <mc:Fallback>
                <p:oleObj name="方程式" r:id="rId11" imgW="939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486025"/>
                        <a:ext cx="22479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215517" y="1893889"/>
            <a:ext cx="2286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T parameters: </a:t>
            </a:r>
            <a:endParaRPr lang="zh-TW" altLang="en-US" sz="2800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23676"/>
              </p:ext>
            </p:extLst>
          </p:nvPr>
        </p:nvGraphicFramePr>
        <p:xfrm>
          <a:off x="6432550" y="4425950"/>
          <a:ext cx="21272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方程式" r:id="rId13" imgW="888840" imgH="507960" progId="Equation.3">
                  <p:embed/>
                </p:oleObj>
              </mc:Choice>
              <mc:Fallback>
                <p:oleObj name="方程式" r:id="rId13" imgW="888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4425950"/>
                        <a:ext cx="212725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215517" y="3833828"/>
            <a:ext cx="223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dirty="0" smtClean="0"/>
              <a:t> parameters: </a:t>
            </a:r>
            <a:endParaRPr lang="zh-TW" altLang="en-US" sz="2800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72565"/>
              </p:ext>
            </p:extLst>
          </p:nvPr>
        </p:nvGraphicFramePr>
        <p:xfrm>
          <a:off x="6080581" y="404162"/>
          <a:ext cx="944789" cy="117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方程式" r:id="rId15" imgW="203040" imgH="228600" progId="Equation.3">
                  <p:embed/>
                </p:oleObj>
              </mc:Choice>
              <mc:Fallback>
                <p:oleObj name="方程式" r:id="rId1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581" y="404162"/>
                        <a:ext cx="944789" cy="1179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327255" y="5828126"/>
            <a:ext cx="22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Be careful!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45163" y="1893874"/>
            <a:ext cx="2577080" cy="3879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4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T/t Parameters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T/t for transmission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75984" y="5614956"/>
            <a:ext cx="196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For T Parameters</a:t>
            </a:r>
            <a:endParaRPr lang="zh-TW" altLang="en-US" sz="28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861672" y="5627111"/>
            <a:ext cx="196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For t Parameters</a:t>
            </a:r>
            <a:endParaRPr lang="zh-TW" altLang="en-US" sz="2800" b="1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73503"/>
              </p:ext>
            </p:extLst>
          </p:nvPr>
        </p:nvGraphicFramePr>
        <p:xfrm>
          <a:off x="4328412" y="846159"/>
          <a:ext cx="22479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方程式" r:id="rId4" imgW="939600" imgH="507960" progId="Equation.3">
                  <p:embed/>
                </p:oleObj>
              </mc:Choice>
              <mc:Fallback>
                <p:oleObj name="方程式" r:id="rId4" imgW="939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412" y="846159"/>
                        <a:ext cx="22479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41092"/>
              </p:ext>
            </p:extLst>
          </p:nvPr>
        </p:nvGraphicFramePr>
        <p:xfrm>
          <a:off x="6790777" y="830483"/>
          <a:ext cx="21272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方程式" r:id="rId6" imgW="888840" imgH="507960" progId="Equation.3">
                  <p:embed/>
                </p:oleObj>
              </mc:Choice>
              <mc:Fallback>
                <p:oleObj name="方程式" r:id="rId6" imgW="888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777" y="830483"/>
                        <a:ext cx="212725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530" y="2669899"/>
            <a:ext cx="3771900" cy="30575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639" y="2669899"/>
            <a:ext cx="3724275" cy="3076575"/>
          </a:xfrm>
          <a:prstGeom prst="rect">
            <a:avLst/>
          </a:prstGeom>
        </p:spPr>
      </p:pic>
      <p:cxnSp>
        <p:nvCxnSpPr>
          <p:cNvPr id="20" name="直線單箭頭接點 19"/>
          <p:cNvCxnSpPr/>
          <p:nvPr/>
        </p:nvCxnSpPr>
        <p:spPr>
          <a:xfrm>
            <a:off x="3715657" y="3178629"/>
            <a:ext cx="46445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5241905" y="3171372"/>
            <a:ext cx="46445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53665"/>
              </p:ext>
            </p:extLst>
          </p:nvPr>
        </p:nvGraphicFramePr>
        <p:xfrm>
          <a:off x="3717905" y="2476224"/>
          <a:ext cx="3952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方程式" r:id="rId10" imgW="164880" imgH="253800" progId="Equation.3">
                  <p:embed/>
                </p:oleObj>
              </mc:Choice>
              <mc:Fallback>
                <p:oleObj name="方程式" r:id="rId10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05" y="2476224"/>
                        <a:ext cx="39528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62230"/>
              </p:ext>
            </p:extLst>
          </p:nvPr>
        </p:nvGraphicFramePr>
        <p:xfrm>
          <a:off x="5329238" y="2453821"/>
          <a:ext cx="3635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方程式" r:id="rId12" imgW="152280" imgH="253800" progId="Equation.3">
                  <p:embed/>
                </p:oleObj>
              </mc:Choice>
              <mc:Fallback>
                <p:oleObj name="方程式" r:id="rId12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2453821"/>
                        <a:ext cx="3635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9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57150"/>
            <a:ext cx="8201025" cy="67191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18191" y="365126"/>
            <a:ext cx="357237" cy="288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77736" y="1722668"/>
            <a:ext cx="1104093" cy="7447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0365" y="786383"/>
            <a:ext cx="357237" cy="288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77736" y="743400"/>
            <a:ext cx="1104094" cy="88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48708" y="3460277"/>
            <a:ext cx="1104094" cy="88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5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Chapter 14.1, 14.2, 14.3 (out of the scope)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3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Connecting </a:t>
            </a:r>
            <a:br>
              <a:rPr lang="en-US" altLang="zh-TW" dirty="0" smtClean="0"/>
            </a:br>
            <a:r>
              <a:rPr lang="en-US" altLang="zh-TW" dirty="0" smtClean="0"/>
              <a:t>the Two-port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Parallel Connection: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Series Connection: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Cascade Connection:</a:t>
            </a:r>
            <a:endParaRPr lang="zh-TW" altLang="en-US" dirty="0"/>
          </a:p>
        </p:txBody>
      </p:sp>
      <p:pic>
        <p:nvPicPr>
          <p:cNvPr id="4" name="Picture 26" descr="14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27" y="5372456"/>
            <a:ext cx="2919656" cy="11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60" y="3624907"/>
            <a:ext cx="2604620" cy="15593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369" y="1690689"/>
            <a:ext cx="2737574" cy="17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1108246" y="2236222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08246" y="3439886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Connection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35199" y="2090823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00977462"/>
              </p:ext>
            </p:extLst>
          </p:nvPr>
        </p:nvGraphicFramePr>
        <p:xfrm>
          <a:off x="6053941" y="2341839"/>
          <a:ext cx="23129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6" name="方程式" r:id="rId3" imgW="1054080" imgH="482400" progId="Equation.3">
                  <p:embed/>
                </p:oleObj>
              </mc:Choice>
              <mc:Fallback>
                <p:oleObj name="方程式" r:id="rId3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41" y="2341839"/>
                        <a:ext cx="23129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89046843"/>
              </p:ext>
            </p:extLst>
          </p:nvPr>
        </p:nvGraphicFramePr>
        <p:xfrm>
          <a:off x="2830675" y="2562768"/>
          <a:ext cx="701065" cy="60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" name="方程式" r:id="rId5" imgW="266400" imgH="228600" progId="Equation.3">
                  <p:embed/>
                </p:oleObj>
              </mc:Choice>
              <mc:Fallback>
                <p:oleObj name="方程式" r:id="rId5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675" y="2562768"/>
                        <a:ext cx="701065" cy="60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2819286"/>
              </p:ext>
            </p:extLst>
          </p:nvPr>
        </p:nvGraphicFramePr>
        <p:xfrm>
          <a:off x="1093732" y="2605947"/>
          <a:ext cx="375743" cy="5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" name="方程式" r:id="rId7" imgW="190440" imgH="253800" progId="Equation.3">
                  <p:embed/>
                </p:oleObj>
              </mc:Choice>
              <mc:Fallback>
                <p:oleObj name="方程式" r:id="rId7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32" y="2605947"/>
                        <a:ext cx="375743" cy="500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51934313"/>
              </p:ext>
            </p:extLst>
          </p:nvPr>
        </p:nvGraphicFramePr>
        <p:xfrm>
          <a:off x="1108246" y="2261676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" name="方程式" r:id="rId9" imgW="139680" imgH="139680" progId="Equation.3">
                  <p:embed/>
                </p:oleObj>
              </mc:Choice>
              <mc:Fallback>
                <p:oleObj name="方程式" r:id="rId9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246" y="2261676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19538491"/>
              </p:ext>
            </p:extLst>
          </p:nvPr>
        </p:nvGraphicFramePr>
        <p:xfrm>
          <a:off x="1090423" y="3220722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" name="方程式" r:id="rId11" imgW="126720" imgH="75960" progId="Equation.3">
                  <p:embed/>
                </p:oleObj>
              </mc:Choice>
              <mc:Fallback>
                <p:oleObj name="方程式" r:id="rId11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23" y="3220722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58030757"/>
              </p:ext>
            </p:extLst>
          </p:nvPr>
        </p:nvGraphicFramePr>
        <p:xfrm>
          <a:off x="4848225" y="2635250"/>
          <a:ext cx="374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方程式" r:id="rId13" imgW="215640" imgH="253800" progId="Equation.3">
                  <p:embed/>
                </p:oleObj>
              </mc:Choice>
              <mc:Fallback>
                <p:oleObj name="方程式" r:id="rId13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35250"/>
                        <a:ext cx="374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72917123"/>
              </p:ext>
            </p:extLst>
          </p:nvPr>
        </p:nvGraphicFramePr>
        <p:xfrm>
          <a:off x="4861987" y="2261676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方程式" r:id="rId15" imgW="139680" imgH="139680" progId="Equation.3">
                  <p:embed/>
                </p:oleObj>
              </mc:Choice>
              <mc:Fallback>
                <p:oleObj name="方程式" r:id="rId15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987" y="2261676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85191805"/>
              </p:ext>
            </p:extLst>
          </p:nvPr>
        </p:nvGraphicFramePr>
        <p:xfrm>
          <a:off x="4844164" y="3220722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164" y="3220722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單箭頭接點 17"/>
          <p:cNvCxnSpPr/>
          <p:nvPr/>
        </p:nvCxnSpPr>
        <p:spPr>
          <a:xfrm>
            <a:off x="1469475" y="2106103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4255919" y="2090823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38263692"/>
              </p:ext>
            </p:extLst>
          </p:nvPr>
        </p:nvGraphicFramePr>
        <p:xfrm>
          <a:off x="1502701" y="1609728"/>
          <a:ext cx="376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" name="方程式" r:id="rId17" imgW="203040" imgH="253800" progId="Equation.3">
                  <p:embed/>
                </p:oleObj>
              </mc:Choice>
              <mc:Fallback>
                <p:oleObj name="方程式" r:id="rId17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701" y="1609728"/>
                        <a:ext cx="376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1327777"/>
              </p:ext>
            </p:extLst>
          </p:nvPr>
        </p:nvGraphicFramePr>
        <p:xfrm>
          <a:off x="4438899" y="1603445"/>
          <a:ext cx="3762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" name="方程式" r:id="rId19" imgW="215640" imgH="253800" progId="Equation.3">
                  <p:embed/>
                </p:oleObj>
              </mc:Choice>
              <mc:Fallback>
                <p:oleObj name="方程式" r:id="rId19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99" y="1603445"/>
                        <a:ext cx="3762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6395746"/>
              </p:ext>
            </p:extLst>
          </p:nvPr>
        </p:nvGraphicFramePr>
        <p:xfrm>
          <a:off x="6064406" y="4798530"/>
          <a:ext cx="231298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6" name="方程式" r:id="rId21" imgW="1054080" imgH="482400" progId="Equation.3">
                  <p:embed/>
                </p:oleObj>
              </mc:Choice>
              <mc:Fallback>
                <p:oleObj name="方程式" r:id="rId21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406" y="4798530"/>
                        <a:ext cx="2312988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接點 22"/>
          <p:cNvCxnSpPr/>
          <p:nvPr/>
        </p:nvCxnSpPr>
        <p:spPr>
          <a:xfrm>
            <a:off x="1164035" y="4668243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164035" y="5871907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90988" y="4522844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53620447"/>
              </p:ext>
            </p:extLst>
          </p:nvPr>
        </p:nvGraphicFramePr>
        <p:xfrm>
          <a:off x="2901950" y="4994275"/>
          <a:ext cx="6683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7" name="方程式" r:id="rId23" imgW="253800" imgH="228600" progId="Equation.3">
                  <p:embed/>
                </p:oleObj>
              </mc:Choice>
              <mc:Fallback>
                <p:oleObj name="方程式" r:id="rId23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994275"/>
                        <a:ext cx="66833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8197648"/>
              </p:ext>
            </p:extLst>
          </p:nvPr>
        </p:nvGraphicFramePr>
        <p:xfrm>
          <a:off x="1149521" y="5037968"/>
          <a:ext cx="375743" cy="5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" name="方程式" r:id="rId25" imgW="190440" imgH="253800" progId="Equation.3">
                  <p:embed/>
                </p:oleObj>
              </mc:Choice>
              <mc:Fallback>
                <p:oleObj name="方程式" r:id="rId25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21" y="5037968"/>
                        <a:ext cx="375743" cy="500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90578018"/>
              </p:ext>
            </p:extLst>
          </p:nvPr>
        </p:nvGraphicFramePr>
        <p:xfrm>
          <a:off x="1164035" y="4693697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9" name="方程式" r:id="rId26" imgW="139680" imgH="139680" progId="Equation.3">
                  <p:embed/>
                </p:oleObj>
              </mc:Choice>
              <mc:Fallback>
                <p:oleObj name="方程式" r:id="rId26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035" y="4693697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80470815"/>
              </p:ext>
            </p:extLst>
          </p:nvPr>
        </p:nvGraphicFramePr>
        <p:xfrm>
          <a:off x="1146212" y="5652743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0" name="方程式" r:id="rId27" imgW="126720" imgH="75960" progId="Equation.3">
                  <p:embed/>
                </p:oleObj>
              </mc:Choice>
              <mc:Fallback>
                <p:oleObj name="方程式" r:id="rId27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12" y="5652743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67888470"/>
              </p:ext>
            </p:extLst>
          </p:nvPr>
        </p:nvGraphicFramePr>
        <p:xfrm>
          <a:off x="4904014" y="5067271"/>
          <a:ext cx="374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" name="方程式" r:id="rId28" imgW="215640" imgH="253800" progId="Equation.3">
                  <p:embed/>
                </p:oleObj>
              </mc:Choice>
              <mc:Fallback>
                <p:oleObj name="方程式" r:id="rId28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014" y="5067271"/>
                        <a:ext cx="374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75348725"/>
              </p:ext>
            </p:extLst>
          </p:nvPr>
        </p:nvGraphicFramePr>
        <p:xfrm>
          <a:off x="4917776" y="4693697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2" name="方程式" r:id="rId29" imgW="139680" imgH="139680" progId="Equation.3">
                  <p:embed/>
                </p:oleObj>
              </mc:Choice>
              <mc:Fallback>
                <p:oleObj name="方程式" r:id="rId29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776" y="4693697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44892690"/>
              </p:ext>
            </p:extLst>
          </p:nvPr>
        </p:nvGraphicFramePr>
        <p:xfrm>
          <a:off x="4899953" y="5652743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" name="方程式" r:id="rId30" imgW="126720" imgH="75960" progId="Equation.3">
                  <p:embed/>
                </p:oleObj>
              </mc:Choice>
              <mc:Fallback>
                <p:oleObj name="方程式" r:id="rId30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953" y="5652743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>
            <a:off x="1525264" y="4538124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4311708" y="4522844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94762327"/>
              </p:ext>
            </p:extLst>
          </p:nvPr>
        </p:nvGraphicFramePr>
        <p:xfrm>
          <a:off x="1558490" y="4041749"/>
          <a:ext cx="376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" name="方程式" r:id="rId31" imgW="203040" imgH="253800" progId="Equation.3">
                  <p:embed/>
                </p:oleObj>
              </mc:Choice>
              <mc:Fallback>
                <p:oleObj name="方程式" r:id="rId3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490" y="4041749"/>
                        <a:ext cx="376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80228982"/>
              </p:ext>
            </p:extLst>
          </p:nvPr>
        </p:nvGraphicFramePr>
        <p:xfrm>
          <a:off x="4494688" y="4035466"/>
          <a:ext cx="3762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方程式" r:id="rId33" imgW="215640" imgH="253800" progId="Equation.3">
                  <p:embed/>
                </p:oleObj>
              </mc:Choice>
              <mc:Fallback>
                <p:oleObj name="方程式" r:id="rId33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688" y="4035466"/>
                        <a:ext cx="3762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4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 flipH="1">
            <a:off x="4821984" y="2001275"/>
            <a:ext cx="1085181" cy="3182748"/>
            <a:chOff x="4565847" y="2124179"/>
            <a:chExt cx="1085181" cy="3182748"/>
          </a:xfrm>
        </p:grpSpPr>
        <p:cxnSp>
          <p:nvCxnSpPr>
            <p:cNvPr id="49" name="直線接點 48"/>
            <p:cNvCxnSpPr/>
            <p:nvPr/>
          </p:nvCxnSpPr>
          <p:spPr>
            <a:xfrm flipV="1">
              <a:off x="5049001" y="2124179"/>
              <a:ext cx="594699" cy="9029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H="1" flipV="1">
              <a:off x="5049001" y="3073926"/>
              <a:ext cx="571178" cy="10613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4565847" y="3050633"/>
              <a:ext cx="4831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V="1">
              <a:off x="5056329" y="3295817"/>
              <a:ext cx="594699" cy="9029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 flipV="1">
              <a:off x="5056329" y="4245564"/>
              <a:ext cx="571178" cy="10613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4573175" y="4222271"/>
              <a:ext cx="4831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Connection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283449" y="1986761"/>
            <a:ext cx="3569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283449" y="3190425"/>
            <a:ext cx="3569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155646" y="1841362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118499"/>
              </p:ext>
            </p:extLst>
          </p:nvPr>
        </p:nvGraphicFramePr>
        <p:xfrm>
          <a:off x="2751122" y="2313307"/>
          <a:ext cx="701065" cy="60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" name="方程式" r:id="rId3" imgW="266400" imgH="228600" progId="Equation.3">
                  <p:embed/>
                </p:oleObj>
              </mc:Choice>
              <mc:Fallback>
                <p:oleObj name="方程式" r:id="rId3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22" y="2313307"/>
                        <a:ext cx="701065" cy="60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38804"/>
              </p:ext>
            </p:extLst>
          </p:nvPr>
        </p:nvGraphicFramePr>
        <p:xfrm>
          <a:off x="207767" y="3284016"/>
          <a:ext cx="375743" cy="5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" name="方程式" r:id="rId5" imgW="190440" imgH="253800" progId="Equation.3">
                  <p:embed/>
                </p:oleObj>
              </mc:Choice>
              <mc:Fallback>
                <p:oleObj name="方程式" r:id="rId5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67" y="3284016"/>
                        <a:ext cx="375743" cy="500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98784"/>
              </p:ext>
            </p:extLst>
          </p:nvPr>
        </p:nvGraphicFramePr>
        <p:xfrm>
          <a:off x="222281" y="2939745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" name="方程式" r:id="rId7" imgW="139680" imgH="139680" progId="Equation.3">
                  <p:embed/>
                </p:oleObj>
              </mc:Choice>
              <mc:Fallback>
                <p:oleObj name="方程式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81" y="2939745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09418"/>
              </p:ext>
            </p:extLst>
          </p:nvPr>
        </p:nvGraphicFramePr>
        <p:xfrm>
          <a:off x="204458" y="3898791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" name="方程式" r:id="rId9" imgW="126720" imgH="75960" progId="Equation.3">
                  <p:embed/>
                </p:oleObj>
              </mc:Choice>
              <mc:Fallback>
                <p:oleObj name="方程式" r:id="rId9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58" y="3898791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87420"/>
              </p:ext>
            </p:extLst>
          </p:nvPr>
        </p:nvGraphicFramePr>
        <p:xfrm>
          <a:off x="5593890" y="3355362"/>
          <a:ext cx="374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方程式" r:id="rId11" imgW="215640" imgH="253800" progId="Equation.3">
                  <p:embed/>
                </p:oleObj>
              </mc:Choice>
              <mc:Fallback>
                <p:oleObj name="方程式" r:id="rId11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890" y="3355362"/>
                        <a:ext cx="374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88715"/>
              </p:ext>
            </p:extLst>
          </p:nvPr>
        </p:nvGraphicFramePr>
        <p:xfrm>
          <a:off x="5607652" y="2981788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方程式" r:id="rId13" imgW="139680" imgH="139680" progId="Equation.3">
                  <p:embed/>
                </p:oleObj>
              </mc:Choice>
              <mc:Fallback>
                <p:oleObj name="方程式" r:id="rId1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652" y="2981788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152725"/>
              </p:ext>
            </p:extLst>
          </p:nvPr>
        </p:nvGraphicFramePr>
        <p:xfrm>
          <a:off x="5589829" y="3940834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方程式" r:id="rId14" imgW="126720" imgH="75960" progId="Equation.3">
                  <p:embed/>
                </p:oleObj>
              </mc:Choice>
              <mc:Fallback>
                <p:oleObj name="方程式" r:id="rId14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829" y="3940834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/>
          <p:nvPr/>
        </p:nvCxnSpPr>
        <p:spPr>
          <a:xfrm>
            <a:off x="1389922" y="1856642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4089281" y="1841362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68232"/>
              </p:ext>
            </p:extLst>
          </p:nvPr>
        </p:nvGraphicFramePr>
        <p:xfrm>
          <a:off x="1423148" y="1360267"/>
          <a:ext cx="376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方程式" r:id="rId15" imgW="203040" imgH="253800" progId="Equation.3">
                  <p:embed/>
                </p:oleObj>
              </mc:Choice>
              <mc:Fallback>
                <p:oleObj name="方程式" r:id="rId15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148" y="1360267"/>
                        <a:ext cx="376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95631"/>
              </p:ext>
            </p:extLst>
          </p:nvPr>
        </p:nvGraphicFramePr>
        <p:xfrm>
          <a:off x="4272261" y="1353984"/>
          <a:ext cx="3762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方程式" r:id="rId17" imgW="215640" imgH="253800" progId="Equation.3">
                  <p:embed/>
                </p:oleObj>
              </mc:Choice>
              <mc:Fallback>
                <p:oleObj name="方程式" r:id="rId17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61" y="1353984"/>
                        <a:ext cx="3762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接點 17"/>
          <p:cNvCxnSpPr/>
          <p:nvPr/>
        </p:nvCxnSpPr>
        <p:spPr>
          <a:xfrm>
            <a:off x="1283449" y="3997869"/>
            <a:ext cx="3569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283449" y="5201533"/>
            <a:ext cx="3562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153379" y="3852470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040488"/>
              </p:ext>
            </p:extLst>
          </p:nvPr>
        </p:nvGraphicFramePr>
        <p:xfrm>
          <a:off x="2764341" y="4323901"/>
          <a:ext cx="6683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" name="方程式" r:id="rId19" imgW="253800" imgH="228600" progId="Equation.3">
                  <p:embed/>
                </p:oleObj>
              </mc:Choice>
              <mc:Fallback>
                <p:oleObj name="方程式" r:id="rId19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341" y="4323901"/>
                        <a:ext cx="66833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單箭頭接點 27"/>
          <p:cNvCxnSpPr/>
          <p:nvPr/>
        </p:nvCxnSpPr>
        <p:spPr>
          <a:xfrm>
            <a:off x="1387655" y="3867750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4116043" y="3852470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1733"/>
              </p:ext>
            </p:extLst>
          </p:nvPr>
        </p:nvGraphicFramePr>
        <p:xfrm>
          <a:off x="1420881" y="3371375"/>
          <a:ext cx="3762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" name="方程式" r:id="rId21" imgW="203040" imgH="253800" progId="Equation.3">
                  <p:embed/>
                </p:oleObj>
              </mc:Choice>
              <mc:Fallback>
                <p:oleObj name="方程式" r:id="rId2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81" y="3371375"/>
                        <a:ext cx="3762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48950"/>
              </p:ext>
            </p:extLst>
          </p:nvPr>
        </p:nvGraphicFramePr>
        <p:xfrm>
          <a:off x="4299023" y="3365092"/>
          <a:ext cx="3762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方程式" r:id="rId23" imgW="215640" imgH="253800" progId="Equation.3">
                  <p:embed/>
                </p:oleObj>
              </mc:Choice>
              <mc:Fallback>
                <p:oleObj name="方程式" r:id="rId23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023" y="3365092"/>
                        <a:ext cx="3762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66751"/>
              </p:ext>
            </p:extLst>
          </p:nvPr>
        </p:nvGraphicFramePr>
        <p:xfrm>
          <a:off x="6096155" y="1231187"/>
          <a:ext cx="23129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方程式" r:id="rId25" imgW="1054080" imgH="482400" progId="Equation.3">
                  <p:embed/>
                </p:oleObj>
              </mc:Choice>
              <mc:Fallback>
                <p:oleObj name="方程式" r:id="rId25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155" y="1231187"/>
                        <a:ext cx="23129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32514"/>
              </p:ext>
            </p:extLst>
          </p:nvPr>
        </p:nvGraphicFramePr>
        <p:xfrm>
          <a:off x="6114135" y="2401252"/>
          <a:ext cx="231298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方程式" r:id="rId27" imgW="1054080" imgH="482400" progId="Equation.3">
                  <p:embed/>
                </p:oleObj>
              </mc:Choice>
              <mc:Fallback>
                <p:oleObj name="方程式" r:id="rId27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135" y="2401252"/>
                        <a:ext cx="2312988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42540366"/>
              </p:ext>
            </p:extLst>
          </p:nvPr>
        </p:nvGraphicFramePr>
        <p:xfrm>
          <a:off x="6023098" y="3586548"/>
          <a:ext cx="2940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方程式" r:id="rId29" imgW="1295280" imgH="482400" progId="Equation.3">
                  <p:embed/>
                </p:oleObj>
              </mc:Choice>
              <mc:Fallback>
                <p:oleObj name="方程式" r:id="rId29" imgW="1295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098" y="3586548"/>
                        <a:ext cx="2940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99695614"/>
              </p:ext>
            </p:extLst>
          </p:nvPr>
        </p:nvGraphicFramePr>
        <p:xfrm>
          <a:off x="6110669" y="5829315"/>
          <a:ext cx="2823749" cy="61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方程式" r:id="rId31" imgW="1104840" imgH="241200" progId="Equation.3">
                  <p:embed/>
                </p:oleObj>
              </mc:Choice>
              <mc:Fallback>
                <p:oleObj name="方程式" r:id="rId31" imgW="1104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669" y="5829315"/>
                        <a:ext cx="2823749" cy="61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48365934"/>
              </p:ext>
            </p:extLst>
          </p:nvPr>
        </p:nvGraphicFramePr>
        <p:xfrm>
          <a:off x="1684426" y="5524301"/>
          <a:ext cx="2767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方程式" r:id="rId33" imgW="1143000" imgH="482400" progId="Equation.3">
                  <p:embed/>
                </p:oleObj>
              </mc:Choice>
              <mc:Fallback>
                <p:oleObj name="方程式" r:id="rId3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426" y="5524301"/>
                        <a:ext cx="276701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線接點 38"/>
          <p:cNvCxnSpPr/>
          <p:nvPr/>
        </p:nvCxnSpPr>
        <p:spPr>
          <a:xfrm flipV="1">
            <a:off x="705435" y="2002036"/>
            <a:ext cx="594699" cy="902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 flipV="1">
            <a:off x="705435" y="2951783"/>
            <a:ext cx="571178" cy="1061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222281" y="2928490"/>
            <a:ext cx="483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712763" y="3173674"/>
            <a:ext cx="594699" cy="902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H="1" flipV="1">
            <a:off x="712763" y="4123421"/>
            <a:ext cx="571178" cy="1061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229609" y="4100128"/>
            <a:ext cx="483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群組 71"/>
          <p:cNvGrpSpPr/>
          <p:nvPr/>
        </p:nvGrpSpPr>
        <p:grpSpPr>
          <a:xfrm>
            <a:off x="229609" y="2273767"/>
            <a:ext cx="428637" cy="493888"/>
            <a:chOff x="258637" y="2273767"/>
            <a:chExt cx="428637" cy="493888"/>
          </a:xfrm>
        </p:grpSpPr>
        <p:cxnSp>
          <p:nvCxnSpPr>
            <p:cNvPr id="66" name="直線單箭頭接點 65"/>
            <p:cNvCxnSpPr/>
            <p:nvPr/>
          </p:nvCxnSpPr>
          <p:spPr>
            <a:xfrm>
              <a:off x="258637" y="2767655"/>
              <a:ext cx="42863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404973"/>
                </p:ext>
              </p:extLst>
            </p:nvPr>
          </p:nvGraphicFramePr>
          <p:xfrm>
            <a:off x="295438" y="2273767"/>
            <a:ext cx="28257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0" name="方程式" r:id="rId35" imgW="152280" imgH="253800" progId="Equation.3">
                    <p:embed/>
                  </p:oleObj>
                </mc:Choice>
                <mc:Fallback>
                  <p:oleObj name="方程式" r:id="rId35" imgW="152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438" y="2273767"/>
                          <a:ext cx="282575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群組 72"/>
          <p:cNvGrpSpPr/>
          <p:nvPr/>
        </p:nvGrpSpPr>
        <p:grpSpPr>
          <a:xfrm>
            <a:off x="5473829" y="2290391"/>
            <a:ext cx="383786" cy="487377"/>
            <a:chOff x="5502857" y="2290391"/>
            <a:chExt cx="383786" cy="487377"/>
          </a:xfrm>
        </p:grpSpPr>
        <p:cxnSp>
          <p:nvCxnSpPr>
            <p:cNvPr id="68" name="直線單箭頭接點 67"/>
            <p:cNvCxnSpPr/>
            <p:nvPr/>
          </p:nvCxnSpPr>
          <p:spPr>
            <a:xfrm flipH="1">
              <a:off x="5502857" y="2777768"/>
              <a:ext cx="37168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431815"/>
                </p:ext>
              </p:extLst>
            </p:nvPr>
          </p:nvGraphicFramePr>
          <p:xfrm>
            <a:off x="5599305" y="2290391"/>
            <a:ext cx="287338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1" name="方程式" r:id="rId37" imgW="164880" imgH="253800" progId="Equation.3">
                    <p:embed/>
                  </p:oleObj>
                </mc:Choice>
                <mc:Fallback>
                  <p:oleObj name="方程式" r:id="rId37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305" y="2290391"/>
                          <a:ext cx="287338" cy="44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7704596"/>
              </p:ext>
            </p:extLst>
          </p:nvPr>
        </p:nvGraphicFramePr>
        <p:xfrm>
          <a:off x="6110361" y="4643318"/>
          <a:ext cx="2765524" cy="11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" name="方程式" r:id="rId39" imgW="1155600" imgH="482400" progId="Equation.3">
                  <p:embed/>
                </p:oleObj>
              </mc:Choice>
              <mc:Fallback>
                <p:oleObj name="方程式" r:id="rId39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361" y="4643318"/>
                        <a:ext cx="2765524" cy="11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3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接點 51"/>
          <p:cNvCxnSpPr/>
          <p:nvPr/>
        </p:nvCxnSpPr>
        <p:spPr>
          <a:xfrm>
            <a:off x="6609125" y="2754537"/>
            <a:ext cx="0" cy="1332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4928257" y="2769051"/>
            <a:ext cx="0" cy="1332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Parallel </a:t>
            </a:r>
            <a:r>
              <a:rPr lang="en-US" altLang="zh-TW" dirty="0" smtClean="0"/>
              <a:t>Connection - Note</a:t>
            </a:r>
            <a:endParaRPr lang="zh-TW" alt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83604"/>
              </p:ext>
            </p:extLst>
          </p:nvPr>
        </p:nvGraphicFramePr>
        <p:xfrm>
          <a:off x="597813" y="5529094"/>
          <a:ext cx="2823749" cy="61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" name="方程式" r:id="rId3" imgW="1104840" imgH="241200" progId="Equation.3">
                  <p:embed/>
                </p:oleObj>
              </mc:Choice>
              <mc:Fallback>
                <p:oleObj name="方程式" r:id="rId3" imgW="1104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13" y="5529094"/>
                        <a:ext cx="2823749" cy="61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接點 5"/>
          <p:cNvCxnSpPr/>
          <p:nvPr/>
        </p:nvCxnSpPr>
        <p:spPr>
          <a:xfrm flipH="1" flipV="1">
            <a:off x="7536663" y="2783565"/>
            <a:ext cx="594699" cy="902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7560184" y="3733312"/>
            <a:ext cx="571178" cy="1061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8131362" y="3710019"/>
            <a:ext cx="483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 flipV="1">
            <a:off x="7550253" y="4086922"/>
            <a:ext cx="594699" cy="902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573774" y="5036669"/>
            <a:ext cx="571178" cy="1061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8144952" y="5013376"/>
            <a:ext cx="483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990800" y="2769051"/>
            <a:ext cx="3569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011718" y="4104434"/>
            <a:ext cx="3569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59730"/>
              </p:ext>
            </p:extLst>
          </p:nvPr>
        </p:nvGraphicFramePr>
        <p:xfrm>
          <a:off x="2873148" y="4155618"/>
          <a:ext cx="5762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2" name="方程式" r:id="rId5" imgW="291960" imgH="177480" progId="Equation.3">
                  <p:embed/>
                </p:oleObj>
              </mc:Choice>
              <mc:Fallback>
                <p:oleObj name="方程式" r:id="rId5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148" y="4155618"/>
                        <a:ext cx="57626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54773"/>
              </p:ext>
            </p:extLst>
          </p:nvPr>
        </p:nvGraphicFramePr>
        <p:xfrm>
          <a:off x="2929632" y="3722035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" name="方程式" r:id="rId7" imgW="139680" imgH="139680" progId="Equation.3">
                  <p:embed/>
                </p:oleObj>
              </mc:Choice>
              <mc:Fallback>
                <p:oleObj name="方程式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632" y="3722035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55447"/>
              </p:ext>
            </p:extLst>
          </p:nvPr>
        </p:nvGraphicFramePr>
        <p:xfrm>
          <a:off x="2955351" y="4710109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" name="方程式" r:id="rId9" imgW="126720" imgH="75960" progId="Equation.3">
                  <p:embed/>
                </p:oleObj>
              </mc:Choice>
              <mc:Fallback>
                <p:oleObj name="方程式" r:id="rId9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351" y="4710109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11960"/>
              </p:ext>
            </p:extLst>
          </p:nvPr>
        </p:nvGraphicFramePr>
        <p:xfrm>
          <a:off x="8290379" y="4204604"/>
          <a:ext cx="396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" name="方程式" r:id="rId11" imgW="228600" imgH="177480" progId="Equation.3">
                  <p:embed/>
                </p:oleObj>
              </mc:Choice>
              <mc:Fallback>
                <p:oleObj name="方程式" r:id="rId11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379" y="4204604"/>
                        <a:ext cx="3968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85872"/>
              </p:ext>
            </p:extLst>
          </p:nvPr>
        </p:nvGraphicFramePr>
        <p:xfrm>
          <a:off x="8315003" y="3764078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6" name="方程式" r:id="rId13" imgW="139680" imgH="139680" progId="Equation.3">
                  <p:embed/>
                </p:oleObj>
              </mc:Choice>
              <mc:Fallback>
                <p:oleObj name="方程式" r:id="rId1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003" y="3764078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0120"/>
              </p:ext>
            </p:extLst>
          </p:nvPr>
        </p:nvGraphicFramePr>
        <p:xfrm>
          <a:off x="8297180" y="4723124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7" name="方程式" r:id="rId14" imgW="126720" imgH="75960" progId="Equation.3">
                  <p:embed/>
                </p:oleObj>
              </mc:Choice>
              <mc:Fallback>
                <p:oleObj name="方程式" r:id="rId14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180" y="4723124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接點 25"/>
          <p:cNvCxnSpPr/>
          <p:nvPr/>
        </p:nvCxnSpPr>
        <p:spPr>
          <a:xfrm>
            <a:off x="3990800" y="4780159"/>
            <a:ext cx="3569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011718" y="6115542"/>
            <a:ext cx="3562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258815" y="5983825"/>
            <a:ext cx="1098025" cy="228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485662" y="5953154"/>
            <a:ext cx="5882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750006"/>
              </p:ext>
            </p:extLst>
          </p:nvPr>
        </p:nvGraphicFramePr>
        <p:xfrm>
          <a:off x="4643329" y="5604847"/>
          <a:ext cx="420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8" name="方程式" r:id="rId15" imgW="241200" imgH="177480" progId="Equation.3">
                  <p:embed/>
                </p:oleObj>
              </mc:Choice>
              <mc:Fallback>
                <p:oleObj name="方程式" r:id="rId1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329" y="5604847"/>
                        <a:ext cx="4206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接點 33"/>
          <p:cNvCxnSpPr/>
          <p:nvPr/>
        </p:nvCxnSpPr>
        <p:spPr>
          <a:xfrm flipV="1">
            <a:off x="3412786" y="2784326"/>
            <a:ext cx="594699" cy="902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3412786" y="3734073"/>
            <a:ext cx="571178" cy="1061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3441032" y="4087683"/>
            <a:ext cx="594699" cy="902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 flipV="1">
            <a:off x="3441032" y="5037430"/>
            <a:ext cx="571178" cy="1061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928846" y="5014137"/>
            <a:ext cx="483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222815" y="4654318"/>
            <a:ext cx="1098025" cy="228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5222814" y="2660350"/>
            <a:ext cx="1098025" cy="228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 rot="5400000">
            <a:off x="4584796" y="3361655"/>
            <a:ext cx="672891" cy="236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 rot="5400000">
            <a:off x="6274528" y="3344559"/>
            <a:ext cx="654239" cy="252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1808"/>
              </p:ext>
            </p:extLst>
          </p:nvPr>
        </p:nvGraphicFramePr>
        <p:xfrm>
          <a:off x="5492011" y="6267103"/>
          <a:ext cx="640711" cy="32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9" name="方程式" r:id="rId17" imgW="355320" imgH="177480" progId="Equation.3">
                  <p:embed/>
                </p:oleObj>
              </mc:Choice>
              <mc:Fallback>
                <p:oleObj name="方程式" r:id="rId17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011" y="6267103"/>
                        <a:ext cx="640711" cy="320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11809"/>
              </p:ext>
            </p:extLst>
          </p:nvPr>
        </p:nvGraphicFramePr>
        <p:xfrm>
          <a:off x="5451470" y="4925102"/>
          <a:ext cx="640711" cy="32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0" name="方程式" r:id="rId19" imgW="355320" imgH="177480" progId="Equation.3">
                  <p:embed/>
                </p:oleObj>
              </mc:Choice>
              <mc:Fallback>
                <p:oleObj name="方程式" r:id="rId1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0" y="4925102"/>
                        <a:ext cx="640711" cy="320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12916"/>
              </p:ext>
            </p:extLst>
          </p:nvPr>
        </p:nvGraphicFramePr>
        <p:xfrm>
          <a:off x="5112731" y="3306716"/>
          <a:ext cx="5508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1" name="方程式" r:id="rId20" imgW="304560" imgH="177480" progId="Equation.3">
                  <p:embed/>
                </p:oleObj>
              </mc:Choice>
              <mc:Fallback>
                <p:oleObj name="方程式" r:id="rId20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731" y="3306716"/>
                        <a:ext cx="5508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90215"/>
              </p:ext>
            </p:extLst>
          </p:nvPr>
        </p:nvGraphicFramePr>
        <p:xfrm>
          <a:off x="5507928" y="2281797"/>
          <a:ext cx="436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2" name="方程式" r:id="rId22" imgW="241200" imgH="177480" progId="Equation.3">
                  <p:embed/>
                </p:oleObj>
              </mc:Choice>
              <mc:Fallback>
                <p:oleObj name="方程式" r:id="rId22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928" y="2281797"/>
                        <a:ext cx="4365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47116"/>
              </p:ext>
            </p:extLst>
          </p:nvPr>
        </p:nvGraphicFramePr>
        <p:xfrm>
          <a:off x="5807006" y="3306384"/>
          <a:ext cx="640711" cy="32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3" name="方程式" r:id="rId24" imgW="355320" imgH="177480" progId="Equation.3">
                  <p:embed/>
                </p:oleObj>
              </mc:Choice>
              <mc:Fallback>
                <p:oleObj name="方程式" r:id="rId2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06" y="3306384"/>
                        <a:ext cx="640711" cy="320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/>
          <p:nvPr/>
        </p:nvSpPr>
        <p:spPr>
          <a:xfrm>
            <a:off x="677745" y="1714625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Parallel two two-port network can break the port condition </a:t>
            </a:r>
            <a:endParaRPr lang="zh-TW" altLang="en-US" sz="2800" dirty="0"/>
          </a:p>
        </p:txBody>
      </p:sp>
      <p:grpSp>
        <p:nvGrpSpPr>
          <p:cNvPr id="90" name="群組 89"/>
          <p:cNvGrpSpPr/>
          <p:nvPr/>
        </p:nvGrpSpPr>
        <p:grpSpPr>
          <a:xfrm>
            <a:off x="723707" y="5553899"/>
            <a:ext cx="2451669" cy="449088"/>
            <a:chOff x="723707" y="5553899"/>
            <a:chExt cx="2451669" cy="449088"/>
          </a:xfrm>
        </p:grpSpPr>
        <p:cxnSp>
          <p:nvCxnSpPr>
            <p:cNvPr id="62" name="直線接點 61"/>
            <p:cNvCxnSpPr/>
            <p:nvPr/>
          </p:nvCxnSpPr>
          <p:spPr>
            <a:xfrm flipV="1">
              <a:off x="723707" y="5596382"/>
              <a:ext cx="2451669" cy="3642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723707" y="5553899"/>
              <a:ext cx="2443998" cy="449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8099"/>
              </p:ext>
            </p:extLst>
          </p:nvPr>
        </p:nvGraphicFramePr>
        <p:xfrm>
          <a:off x="4083884" y="3203706"/>
          <a:ext cx="375743" cy="5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4" name="方程式" r:id="rId25" imgW="190440" imgH="253800" progId="Equation.3">
                  <p:embed/>
                </p:oleObj>
              </mc:Choice>
              <mc:Fallback>
                <p:oleObj name="方程式" r:id="rId25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884" y="3203706"/>
                        <a:ext cx="375743" cy="500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42307"/>
              </p:ext>
            </p:extLst>
          </p:nvPr>
        </p:nvGraphicFramePr>
        <p:xfrm>
          <a:off x="4098398" y="2859435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" name="方程式" r:id="rId27" imgW="139680" imgH="139680" progId="Equation.3">
                  <p:embed/>
                </p:oleObj>
              </mc:Choice>
              <mc:Fallback>
                <p:oleObj name="方程式" r:id="rId2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398" y="2859435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42366"/>
              </p:ext>
            </p:extLst>
          </p:nvPr>
        </p:nvGraphicFramePr>
        <p:xfrm>
          <a:off x="4080575" y="3818481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" name="方程式" r:id="rId28" imgW="126720" imgH="75960" progId="Equation.3">
                  <p:embed/>
                </p:oleObj>
              </mc:Choice>
              <mc:Fallback>
                <p:oleObj name="方程式" r:id="rId2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575" y="3818481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31562"/>
              </p:ext>
            </p:extLst>
          </p:nvPr>
        </p:nvGraphicFramePr>
        <p:xfrm>
          <a:off x="4047687" y="5245480"/>
          <a:ext cx="375743" cy="5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" name="方程式" r:id="rId29" imgW="190440" imgH="253800" progId="Equation.3">
                  <p:embed/>
                </p:oleObj>
              </mc:Choice>
              <mc:Fallback>
                <p:oleObj name="方程式" r:id="rId29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687" y="5245480"/>
                        <a:ext cx="375743" cy="500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69017"/>
              </p:ext>
            </p:extLst>
          </p:nvPr>
        </p:nvGraphicFramePr>
        <p:xfrm>
          <a:off x="4062201" y="4901209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" name="方程式" r:id="rId30" imgW="139680" imgH="139680" progId="Equation.3">
                  <p:embed/>
                </p:oleObj>
              </mc:Choice>
              <mc:Fallback>
                <p:oleObj name="方程式" r:id="rId3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201" y="4901209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26101"/>
              </p:ext>
            </p:extLst>
          </p:nvPr>
        </p:nvGraphicFramePr>
        <p:xfrm>
          <a:off x="4044378" y="5860255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" name="方程式" r:id="rId31" imgW="126720" imgH="75960" progId="Equation.3">
                  <p:embed/>
                </p:oleObj>
              </mc:Choice>
              <mc:Fallback>
                <p:oleObj name="方程式" r:id="rId31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378" y="5860255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67211"/>
              </p:ext>
            </p:extLst>
          </p:nvPr>
        </p:nvGraphicFramePr>
        <p:xfrm>
          <a:off x="7204728" y="3259093"/>
          <a:ext cx="374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" name="方程式" r:id="rId32" imgW="215640" imgH="253800" progId="Equation.3">
                  <p:embed/>
                </p:oleObj>
              </mc:Choice>
              <mc:Fallback>
                <p:oleObj name="方程式" r:id="rId32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728" y="3259093"/>
                        <a:ext cx="374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237285"/>
              </p:ext>
            </p:extLst>
          </p:nvPr>
        </p:nvGraphicFramePr>
        <p:xfrm>
          <a:off x="7218490" y="2885519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" name="方程式" r:id="rId34" imgW="139680" imgH="139680" progId="Equation.3">
                  <p:embed/>
                </p:oleObj>
              </mc:Choice>
              <mc:Fallback>
                <p:oleObj name="方程式" r:id="rId3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490" y="2885519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65540"/>
              </p:ext>
            </p:extLst>
          </p:nvPr>
        </p:nvGraphicFramePr>
        <p:xfrm>
          <a:off x="7200667" y="3844565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2" name="方程式" r:id="rId35" imgW="126720" imgH="75960" progId="Equation.3">
                  <p:embed/>
                </p:oleObj>
              </mc:Choice>
              <mc:Fallback>
                <p:oleObj name="方程式" r:id="rId35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667" y="3844565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29753"/>
              </p:ext>
            </p:extLst>
          </p:nvPr>
        </p:nvGraphicFramePr>
        <p:xfrm>
          <a:off x="7211603" y="5224238"/>
          <a:ext cx="374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" name="方程式" r:id="rId36" imgW="215640" imgH="253800" progId="Equation.3">
                  <p:embed/>
                </p:oleObj>
              </mc:Choice>
              <mc:Fallback>
                <p:oleObj name="方程式" r:id="rId36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603" y="5224238"/>
                        <a:ext cx="374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08128"/>
              </p:ext>
            </p:extLst>
          </p:nvPr>
        </p:nvGraphicFramePr>
        <p:xfrm>
          <a:off x="7225365" y="4850664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" name="方程式" r:id="rId37" imgW="139680" imgH="139680" progId="Equation.3">
                  <p:embed/>
                </p:oleObj>
              </mc:Choice>
              <mc:Fallback>
                <p:oleObj name="方程式" r:id="rId3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5365" y="4850664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57939"/>
              </p:ext>
            </p:extLst>
          </p:nvPr>
        </p:nvGraphicFramePr>
        <p:xfrm>
          <a:off x="7207542" y="5809710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" name="方程式" r:id="rId38" imgW="126720" imgH="75960" progId="Equation.3">
                  <p:embed/>
                </p:oleObj>
              </mc:Choice>
              <mc:Fallback>
                <p:oleObj name="方程式" r:id="rId3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542" y="5809710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直線單箭頭接點 82"/>
          <p:cNvCxnSpPr/>
          <p:nvPr/>
        </p:nvCxnSpPr>
        <p:spPr>
          <a:xfrm flipH="1">
            <a:off x="6481399" y="5945130"/>
            <a:ext cx="5882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12819"/>
              </p:ext>
            </p:extLst>
          </p:nvPr>
        </p:nvGraphicFramePr>
        <p:xfrm>
          <a:off x="6639066" y="5596823"/>
          <a:ext cx="420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" name="方程式" r:id="rId39" imgW="241200" imgH="177480" progId="Equation.3">
                  <p:embed/>
                </p:oleObj>
              </mc:Choice>
              <mc:Fallback>
                <p:oleObj name="方程式" r:id="rId39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066" y="5596823"/>
                        <a:ext cx="4206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直線單箭頭接點 84"/>
          <p:cNvCxnSpPr/>
          <p:nvPr/>
        </p:nvCxnSpPr>
        <p:spPr>
          <a:xfrm>
            <a:off x="4523444" y="4875070"/>
            <a:ext cx="5882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>
            <a:off x="6490153" y="4881560"/>
            <a:ext cx="5882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925362"/>
              </p:ext>
            </p:extLst>
          </p:nvPr>
        </p:nvGraphicFramePr>
        <p:xfrm>
          <a:off x="4605792" y="4896754"/>
          <a:ext cx="4206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" name="方程式" r:id="rId40" imgW="241200" imgH="164880" progId="Equation.3">
                  <p:embed/>
                </p:oleObj>
              </mc:Choice>
              <mc:Fallback>
                <p:oleObj name="方程式" r:id="rId40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792" y="4896754"/>
                        <a:ext cx="4206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97402"/>
              </p:ext>
            </p:extLst>
          </p:nvPr>
        </p:nvGraphicFramePr>
        <p:xfrm>
          <a:off x="6588353" y="4903335"/>
          <a:ext cx="4206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" name="方程式" r:id="rId42" imgW="241200" imgH="164880" progId="Equation.3">
                  <p:embed/>
                </p:oleObj>
              </mc:Choice>
              <mc:Fallback>
                <p:oleObj name="方程式" r:id="rId42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353" y="4903335"/>
                        <a:ext cx="42068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直線接點 88"/>
          <p:cNvCxnSpPr/>
          <p:nvPr/>
        </p:nvCxnSpPr>
        <p:spPr>
          <a:xfrm flipH="1">
            <a:off x="2928846" y="3688104"/>
            <a:ext cx="483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1108246" y="2236222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08246" y="3439886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Series </a:t>
            </a:r>
            <a:r>
              <a:rPr lang="en-US" altLang="zh-TW" dirty="0"/>
              <a:t>Connection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35199" y="2090823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98657233"/>
              </p:ext>
            </p:extLst>
          </p:nvPr>
        </p:nvGraphicFramePr>
        <p:xfrm>
          <a:off x="6081713" y="2347913"/>
          <a:ext cx="22574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方程式" r:id="rId3" imgW="1041120" imgH="482400" progId="Equation.3">
                  <p:embed/>
                </p:oleObj>
              </mc:Choice>
              <mc:Fallback>
                <p:oleObj name="方程式" r:id="rId3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347913"/>
                        <a:ext cx="225742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2709537"/>
              </p:ext>
            </p:extLst>
          </p:nvPr>
        </p:nvGraphicFramePr>
        <p:xfrm>
          <a:off x="2830513" y="2563813"/>
          <a:ext cx="701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方程式" r:id="rId5" imgW="253800" imgH="215640" progId="Equation.3">
                  <p:embed/>
                </p:oleObj>
              </mc:Choice>
              <mc:Fallback>
                <p:oleObj name="方程式" r:id="rId5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2563813"/>
                        <a:ext cx="7016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59568663"/>
              </p:ext>
            </p:extLst>
          </p:nvPr>
        </p:nvGraphicFramePr>
        <p:xfrm>
          <a:off x="1093788" y="2659063"/>
          <a:ext cx="3762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方程式" r:id="rId7" imgW="241200" imgH="253800" progId="Equation.3">
                  <p:embed/>
                </p:oleObj>
              </mc:Choice>
              <mc:Fallback>
                <p:oleObj name="方程式" r:id="rId7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659063"/>
                        <a:ext cx="3762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ph/>
          </p:nvPr>
        </p:nvGraphicFramePr>
        <p:xfrm>
          <a:off x="1108246" y="2261676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方程式" r:id="rId9" imgW="139680" imgH="139680" progId="Equation.3">
                  <p:embed/>
                </p:oleObj>
              </mc:Choice>
              <mc:Fallback>
                <p:oleObj name="方程式" r:id="rId9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246" y="2261676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ph/>
          </p:nvPr>
        </p:nvGraphicFramePr>
        <p:xfrm>
          <a:off x="1090423" y="3220722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方程式" r:id="rId11" imgW="126720" imgH="75960" progId="Equation.3">
                  <p:embed/>
                </p:oleObj>
              </mc:Choice>
              <mc:Fallback>
                <p:oleObj name="方程式" r:id="rId11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23" y="3220722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05945554"/>
              </p:ext>
            </p:extLst>
          </p:nvPr>
        </p:nvGraphicFramePr>
        <p:xfrm>
          <a:off x="4848225" y="2668588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方程式" r:id="rId13" imgW="253800" imgH="253800" progId="Equation.3">
                  <p:embed/>
                </p:oleObj>
              </mc:Choice>
              <mc:Fallback>
                <p:oleObj name="方程式" r:id="rId13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68588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ph/>
          </p:nvPr>
        </p:nvGraphicFramePr>
        <p:xfrm>
          <a:off x="4861987" y="2261676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方程式" r:id="rId15" imgW="139680" imgH="139680" progId="Equation.3">
                  <p:embed/>
                </p:oleObj>
              </mc:Choice>
              <mc:Fallback>
                <p:oleObj name="方程式" r:id="rId15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987" y="2261676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ph/>
          </p:nvPr>
        </p:nvGraphicFramePr>
        <p:xfrm>
          <a:off x="4844164" y="3220722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164" y="3220722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單箭頭接點 17"/>
          <p:cNvCxnSpPr/>
          <p:nvPr/>
        </p:nvCxnSpPr>
        <p:spPr>
          <a:xfrm>
            <a:off x="1469475" y="2106103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4255919" y="2090823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10280920"/>
              </p:ext>
            </p:extLst>
          </p:nvPr>
        </p:nvGraphicFramePr>
        <p:xfrm>
          <a:off x="1549400" y="1609725"/>
          <a:ext cx="282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方程式" r:id="rId17" imgW="152280" imgH="253800" progId="Equation.3">
                  <p:embed/>
                </p:oleObj>
              </mc:Choice>
              <mc:Fallback>
                <p:oleObj name="方程式" r:id="rId17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09725"/>
                        <a:ext cx="282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75460463"/>
              </p:ext>
            </p:extLst>
          </p:nvPr>
        </p:nvGraphicFramePr>
        <p:xfrm>
          <a:off x="4483100" y="1603375"/>
          <a:ext cx="287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方程式" r:id="rId19" imgW="164880" imgH="253800" progId="Equation.3">
                  <p:embed/>
                </p:oleObj>
              </mc:Choice>
              <mc:Fallback>
                <p:oleObj name="方程式" r:id="rId19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603375"/>
                        <a:ext cx="28733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46561610"/>
              </p:ext>
            </p:extLst>
          </p:nvPr>
        </p:nvGraphicFramePr>
        <p:xfrm>
          <a:off x="6120039" y="4799013"/>
          <a:ext cx="22288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方程式" r:id="rId21" imgW="1015920" imgH="482400" progId="Equation.3">
                  <p:embed/>
                </p:oleObj>
              </mc:Choice>
              <mc:Fallback>
                <p:oleObj name="方程式" r:id="rId21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39" y="4799013"/>
                        <a:ext cx="222885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接點 22"/>
          <p:cNvCxnSpPr/>
          <p:nvPr/>
        </p:nvCxnSpPr>
        <p:spPr>
          <a:xfrm>
            <a:off x="1149521" y="4668243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149521" y="5871907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76474" y="4522844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40988658"/>
              </p:ext>
            </p:extLst>
          </p:nvPr>
        </p:nvGraphicFramePr>
        <p:xfrm>
          <a:off x="2887436" y="4995863"/>
          <a:ext cx="668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方程式" r:id="rId23" imgW="241200" imgH="215640" progId="Equation.3">
                  <p:embed/>
                </p:oleObj>
              </mc:Choice>
              <mc:Fallback>
                <p:oleObj name="方程式" r:id="rId23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436" y="4995863"/>
                        <a:ext cx="6683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03493617"/>
              </p:ext>
            </p:extLst>
          </p:nvPr>
        </p:nvGraphicFramePr>
        <p:xfrm>
          <a:off x="1134836" y="5091113"/>
          <a:ext cx="3762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方程式" r:id="rId25" imgW="241200" imgH="253800" progId="Equation.3">
                  <p:embed/>
                </p:oleObj>
              </mc:Choice>
              <mc:Fallback>
                <p:oleObj name="方程式" r:id="rId2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836" y="5091113"/>
                        <a:ext cx="3762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8414240"/>
              </p:ext>
            </p:extLst>
          </p:nvPr>
        </p:nvGraphicFramePr>
        <p:xfrm>
          <a:off x="1149521" y="4693697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方程式" r:id="rId27" imgW="139680" imgH="139680" progId="Equation.3">
                  <p:embed/>
                </p:oleObj>
              </mc:Choice>
              <mc:Fallback>
                <p:oleObj name="方程式" r:id="rId2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21" y="4693697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46463823"/>
              </p:ext>
            </p:extLst>
          </p:nvPr>
        </p:nvGraphicFramePr>
        <p:xfrm>
          <a:off x="1131698" y="5652743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方程式" r:id="rId28" imgW="126720" imgH="75960" progId="Equation.3">
                  <p:embed/>
                </p:oleObj>
              </mc:Choice>
              <mc:Fallback>
                <p:oleObj name="方程式" r:id="rId2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698" y="5652743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24115201"/>
              </p:ext>
            </p:extLst>
          </p:nvPr>
        </p:nvGraphicFramePr>
        <p:xfrm>
          <a:off x="4889274" y="5100638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方程式" r:id="rId29" imgW="253800" imgH="253800" progId="Equation.3">
                  <p:embed/>
                </p:oleObj>
              </mc:Choice>
              <mc:Fallback>
                <p:oleObj name="方程式" r:id="rId29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274" y="5100638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22042679"/>
              </p:ext>
            </p:extLst>
          </p:nvPr>
        </p:nvGraphicFramePr>
        <p:xfrm>
          <a:off x="4903262" y="4693697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方程式" r:id="rId31" imgW="139680" imgH="139680" progId="Equation.3">
                  <p:embed/>
                </p:oleObj>
              </mc:Choice>
              <mc:Fallback>
                <p:oleObj name="方程式" r:id="rId3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262" y="4693697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78978087"/>
              </p:ext>
            </p:extLst>
          </p:nvPr>
        </p:nvGraphicFramePr>
        <p:xfrm>
          <a:off x="4885439" y="5652743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方程式" r:id="rId32" imgW="126720" imgH="75960" progId="Equation.3">
                  <p:embed/>
                </p:oleObj>
              </mc:Choice>
              <mc:Fallback>
                <p:oleObj name="方程式" r:id="rId3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439" y="5652743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>
            <a:off x="1510750" y="4538124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4297194" y="4522844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3427484"/>
              </p:ext>
            </p:extLst>
          </p:nvPr>
        </p:nvGraphicFramePr>
        <p:xfrm>
          <a:off x="1590449" y="4041775"/>
          <a:ext cx="282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方程式" r:id="rId33" imgW="152280" imgH="253800" progId="Equation.3">
                  <p:embed/>
                </p:oleObj>
              </mc:Choice>
              <mc:Fallback>
                <p:oleObj name="方程式" r:id="rId33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449" y="4041775"/>
                        <a:ext cx="282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94247555"/>
              </p:ext>
            </p:extLst>
          </p:nvPr>
        </p:nvGraphicFramePr>
        <p:xfrm>
          <a:off x="4524149" y="4035425"/>
          <a:ext cx="2873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方程式" r:id="rId35" imgW="164880" imgH="253800" progId="Equation.3">
                  <p:embed/>
                </p:oleObj>
              </mc:Choice>
              <mc:Fallback>
                <p:oleObj name="方程式" r:id="rId35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149" y="4035425"/>
                        <a:ext cx="2873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2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432034" y="2200932"/>
            <a:ext cx="483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08446" y="3404596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Series Connection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35399" y="2055533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9609128"/>
              </p:ext>
            </p:extLst>
          </p:nvPr>
        </p:nvGraphicFramePr>
        <p:xfrm>
          <a:off x="5974650" y="723765"/>
          <a:ext cx="22574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方程式" r:id="rId3" imgW="1041120" imgH="482400" progId="Equation.3">
                  <p:embed/>
                </p:oleObj>
              </mc:Choice>
              <mc:Fallback>
                <p:oleObj name="方程式" r:id="rId3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650" y="723765"/>
                        <a:ext cx="225742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61924974"/>
              </p:ext>
            </p:extLst>
          </p:nvPr>
        </p:nvGraphicFramePr>
        <p:xfrm>
          <a:off x="2530713" y="2528523"/>
          <a:ext cx="701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方程式" r:id="rId5" imgW="253800" imgH="215640" progId="Equation.3">
                  <p:embed/>
                </p:oleObj>
              </mc:Choice>
              <mc:Fallback>
                <p:oleObj name="方程式" r:id="rId5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713" y="2528523"/>
                        <a:ext cx="7016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6008120"/>
              </p:ext>
            </p:extLst>
          </p:nvPr>
        </p:nvGraphicFramePr>
        <p:xfrm>
          <a:off x="793988" y="2623773"/>
          <a:ext cx="3762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方程式" r:id="rId7" imgW="241200" imgH="253800" progId="Equation.3">
                  <p:embed/>
                </p:oleObj>
              </mc:Choice>
              <mc:Fallback>
                <p:oleObj name="方程式" r:id="rId7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88" y="2623773"/>
                        <a:ext cx="3762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85953302"/>
              </p:ext>
            </p:extLst>
          </p:nvPr>
        </p:nvGraphicFramePr>
        <p:xfrm>
          <a:off x="808446" y="2226386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方程式" r:id="rId9" imgW="139680" imgH="139680" progId="Equation.3">
                  <p:embed/>
                </p:oleObj>
              </mc:Choice>
              <mc:Fallback>
                <p:oleObj name="方程式" r:id="rId9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46" y="2226386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83758186"/>
              </p:ext>
            </p:extLst>
          </p:nvPr>
        </p:nvGraphicFramePr>
        <p:xfrm>
          <a:off x="790623" y="3185432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方程式" r:id="rId11" imgW="126720" imgH="75960" progId="Equation.3">
                  <p:embed/>
                </p:oleObj>
              </mc:Choice>
              <mc:Fallback>
                <p:oleObj name="方程式" r:id="rId11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23" y="3185432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14279701"/>
              </p:ext>
            </p:extLst>
          </p:nvPr>
        </p:nvGraphicFramePr>
        <p:xfrm>
          <a:off x="4548425" y="2633298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方程式" r:id="rId13" imgW="253800" imgH="253800" progId="Equation.3">
                  <p:embed/>
                </p:oleObj>
              </mc:Choice>
              <mc:Fallback>
                <p:oleObj name="方程式" r:id="rId13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25" y="2633298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08584833"/>
              </p:ext>
            </p:extLst>
          </p:nvPr>
        </p:nvGraphicFramePr>
        <p:xfrm>
          <a:off x="4562187" y="2226386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" name="方程式" r:id="rId15" imgW="139680" imgH="139680" progId="Equation.3">
                  <p:embed/>
                </p:oleObj>
              </mc:Choice>
              <mc:Fallback>
                <p:oleObj name="方程式" r:id="rId15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187" y="2226386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53592028"/>
              </p:ext>
            </p:extLst>
          </p:nvPr>
        </p:nvGraphicFramePr>
        <p:xfrm>
          <a:off x="4544364" y="3185432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364" y="3185432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單箭頭接點 17"/>
          <p:cNvCxnSpPr/>
          <p:nvPr/>
        </p:nvCxnSpPr>
        <p:spPr>
          <a:xfrm>
            <a:off x="1169675" y="2070813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3956119" y="2055533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20947666"/>
              </p:ext>
            </p:extLst>
          </p:nvPr>
        </p:nvGraphicFramePr>
        <p:xfrm>
          <a:off x="1249600" y="1574435"/>
          <a:ext cx="282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2" name="方程式" r:id="rId17" imgW="152280" imgH="253800" progId="Equation.3">
                  <p:embed/>
                </p:oleObj>
              </mc:Choice>
              <mc:Fallback>
                <p:oleObj name="方程式" r:id="rId17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00" y="1574435"/>
                        <a:ext cx="282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21373423"/>
              </p:ext>
            </p:extLst>
          </p:nvPr>
        </p:nvGraphicFramePr>
        <p:xfrm>
          <a:off x="4183300" y="1568085"/>
          <a:ext cx="287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方程式" r:id="rId19" imgW="164880" imgH="253800" progId="Equation.3">
                  <p:embed/>
                </p:oleObj>
              </mc:Choice>
              <mc:Fallback>
                <p:oleObj name="方程式" r:id="rId19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300" y="1568085"/>
                        <a:ext cx="28733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28417785"/>
              </p:ext>
            </p:extLst>
          </p:nvPr>
        </p:nvGraphicFramePr>
        <p:xfrm>
          <a:off x="6007338" y="1863361"/>
          <a:ext cx="22288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方程式" r:id="rId21" imgW="1015920" imgH="482400" progId="Equation.3">
                  <p:embed/>
                </p:oleObj>
              </mc:Choice>
              <mc:Fallback>
                <p:oleObj name="方程式" r:id="rId21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338" y="1863361"/>
                        <a:ext cx="222885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接點 22"/>
          <p:cNvCxnSpPr/>
          <p:nvPr/>
        </p:nvCxnSpPr>
        <p:spPr>
          <a:xfrm>
            <a:off x="808446" y="4080674"/>
            <a:ext cx="4058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79169" y="5288352"/>
            <a:ext cx="4832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935399" y="3935275"/>
            <a:ext cx="1770743" cy="1494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46712479"/>
              </p:ext>
            </p:extLst>
          </p:nvPr>
        </p:nvGraphicFramePr>
        <p:xfrm>
          <a:off x="2546361" y="4408294"/>
          <a:ext cx="668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方程式" r:id="rId23" imgW="241200" imgH="215640" progId="Equation.3">
                  <p:embed/>
                </p:oleObj>
              </mc:Choice>
              <mc:Fallback>
                <p:oleObj name="方程式" r:id="rId23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61" y="4408294"/>
                        <a:ext cx="6683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33824584"/>
              </p:ext>
            </p:extLst>
          </p:nvPr>
        </p:nvGraphicFramePr>
        <p:xfrm>
          <a:off x="793761" y="4503544"/>
          <a:ext cx="3762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方程式" r:id="rId25" imgW="241200" imgH="253800" progId="Equation.3">
                  <p:embed/>
                </p:oleObj>
              </mc:Choice>
              <mc:Fallback>
                <p:oleObj name="方程式" r:id="rId2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61" y="4503544"/>
                        <a:ext cx="3762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9786450"/>
              </p:ext>
            </p:extLst>
          </p:nvPr>
        </p:nvGraphicFramePr>
        <p:xfrm>
          <a:off x="808446" y="4106128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方程式" r:id="rId27" imgW="139680" imgH="139680" progId="Equation.3">
                  <p:embed/>
                </p:oleObj>
              </mc:Choice>
              <mc:Fallback>
                <p:oleObj name="方程式" r:id="rId2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46" y="4106128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79550114"/>
              </p:ext>
            </p:extLst>
          </p:nvPr>
        </p:nvGraphicFramePr>
        <p:xfrm>
          <a:off x="790623" y="5065174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方程式" r:id="rId28" imgW="126720" imgH="75960" progId="Equation.3">
                  <p:embed/>
                </p:oleObj>
              </mc:Choice>
              <mc:Fallback>
                <p:oleObj name="方程式" r:id="rId2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23" y="5065174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22529311"/>
              </p:ext>
            </p:extLst>
          </p:nvPr>
        </p:nvGraphicFramePr>
        <p:xfrm>
          <a:off x="4548199" y="4513069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" name="方程式" r:id="rId29" imgW="253800" imgH="253800" progId="Equation.3">
                  <p:embed/>
                </p:oleObj>
              </mc:Choice>
              <mc:Fallback>
                <p:oleObj name="方程式" r:id="rId29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99" y="4513069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10617605"/>
              </p:ext>
            </p:extLst>
          </p:nvPr>
        </p:nvGraphicFramePr>
        <p:xfrm>
          <a:off x="4562187" y="4106128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方程式" r:id="rId31" imgW="139680" imgH="139680" progId="Equation.3">
                  <p:embed/>
                </p:oleObj>
              </mc:Choice>
              <mc:Fallback>
                <p:oleObj name="方程式" r:id="rId3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187" y="4106128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24413770"/>
              </p:ext>
            </p:extLst>
          </p:nvPr>
        </p:nvGraphicFramePr>
        <p:xfrm>
          <a:off x="4544364" y="5065174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方程式" r:id="rId32" imgW="126720" imgH="75960" progId="Equation.3">
                  <p:embed/>
                </p:oleObj>
              </mc:Choice>
              <mc:Fallback>
                <p:oleObj name="方程式" r:id="rId32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364" y="5065174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>
            <a:off x="1169675" y="3950555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3956119" y="3935275"/>
            <a:ext cx="58824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0025216"/>
              </p:ext>
            </p:extLst>
          </p:nvPr>
        </p:nvGraphicFramePr>
        <p:xfrm>
          <a:off x="1249374" y="3454206"/>
          <a:ext cx="282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方程式" r:id="rId33" imgW="152280" imgH="253800" progId="Equation.3">
                  <p:embed/>
                </p:oleObj>
              </mc:Choice>
              <mc:Fallback>
                <p:oleObj name="方程式" r:id="rId33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74" y="3454206"/>
                        <a:ext cx="282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888790"/>
              </p:ext>
            </p:extLst>
          </p:nvPr>
        </p:nvGraphicFramePr>
        <p:xfrm>
          <a:off x="4183074" y="3447856"/>
          <a:ext cx="2873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方程式" r:id="rId35" imgW="164880" imgH="253800" progId="Equation.3">
                  <p:embed/>
                </p:oleObj>
              </mc:Choice>
              <mc:Fallback>
                <p:oleObj name="方程式" r:id="rId35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74" y="3447856"/>
                        <a:ext cx="2873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線接點 37"/>
          <p:cNvCxnSpPr/>
          <p:nvPr/>
        </p:nvCxnSpPr>
        <p:spPr>
          <a:xfrm flipV="1">
            <a:off x="807093" y="3400061"/>
            <a:ext cx="0" cy="680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4867286" y="3400061"/>
            <a:ext cx="0" cy="680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/>
          <p:cNvGrpSpPr/>
          <p:nvPr/>
        </p:nvGrpSpPr>
        <p:grpSpPr>
          <a:xfrm>
            <a:off x="241024" y="2241855"/>
            <a:ext cx="440269" cy="2986873"/>
            <a:chOff x="540824" y="2277145"/>
            <a:chExt cx="440269" cy="2986873"/>
          </a:xfrm>
        </p:grpSpPr>
        <p:graphicFrame>
          <p:nvGraphicFramePr>
            <p:cNvPr id="40" name="Object 7"/>
            <p:cNvGraphicFramePr>
              <a:graphicFrameLocks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1396232386"/>
                </p:ext>
              </p:extLst>
            </p:nvPr>
          </p:nvGraphicFramePr>
          <p:xfrm>
            <a:off x="540824" y="3479714"/>
            <a:ext cx="440269" cy="586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4" name="方程式" r:id="rId37" imgW="190440" imgH="253800" progId="Equation.3">
                    <p:embed/>
                  </p:oleObj>
                </mc:Choice>
                <mc:Fallback>
                  <p:oleObj name="方程式" r:id="rId37" imgW="1904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824" y="3479714"/>
                          <a:ext cx="440269" cy="586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88340504"/>
                </p:ext>
              </p:extLst>
            </p:nvPr>
          </p:nvGraphicFramePr>
          <p:xfrm>
            <a:off x="630822" y="2277145"/>
            <a:ext cx="296295" cy="296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5" name="方程式" r:id="rId39" imgW="139680" imgH="139680" progId="Equation.3">
                    <p:embed/>
                  </p:oleObj>
                </mc:Choice>
                <mc:Fallback>
                  <p:oleObj name="方程式" r:id="rId39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822" y="2277145"/>
                          <a:ext cx="296295" cy="296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7"/>
            <p:cNvGraphicFramePr>
              <a:graphicFrameLocks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3580010947"/>
                </p:ext>
              </p:extLst>
            </p:nvPr>
          </p:nvGraphicFramePr>
          <p:xfrm>
            <a:off x="613320" y="5086218"/>
            <a:ext cx="295275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6" name="方程式" r:id="rId40" imgW="126720" imgH="75960" progId="Equation.3">
                    <p:embed/>
                  </p:oleObj>
                </mc:Choice>
                <mc:Fallback>
                  <p:oleObj name="方程式" r:id="rId40" imgW="12672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320" y="5086218"/>
                          <a:ext cx="295275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群組 54"/>
          <p:cNvGrpSpPr/>
          <p:nvPr/>
        </p:nvGrpSpPr>
        <p:grpSpPr>
          <a:xfrm>
            <a:off x="5061869" y="2261041"/>
            <a:ext cx="473712" cy="2982656"/>
            <a:chOff x="5361669" y="2296331"/>
            <a:chExt cx="473712" cy="2982656"/>
          </a:xfrm>
        </p:grpSpPr>
        <p:graphicFrame>
          <p:nvGraphicFramePr>
            <p:cNvPr id="43" name="Object 7"/>
            <p:cNvGraphicFramePr>
              <a:graphicFrameLocks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2763217144"/>
                </p:ext>
              </p:extLst>
            </p:nvPr>
          </p:nvGraphicFramePr>
          <p:xfrm>
            <a:off x="5361669" y="3585029"/>
            <a:ext cx="473712" cy="556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7" name="方程式" r:id="rId41" imgW="215640" imgH="253800" progId="Equation.3">
                    <p:embed/>
                  </p:oleObj>
                </mc:Choice>
                <mc:Fallback>
                  <p:oleObj name="方程式" r:id="rId41" imgW="2156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1669" y="3585029"/>
                          <a:ext cx="473712" cy="556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7"/>
            <p:cNvGraphicFramePr>
              <a:graphicFrameLocks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303291421"/>
                </p:ext>
              </p:extLst>
            </p:nvPr>
          </p:nvGraphicFramePr>
          <p:xfrm>
            <a:off x="5395925" y="2296331"/>
            <a:ext cx="296295" cy="296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8" name="方程式" r:id="rId43" imgW="139680" imgH="139680" progId="Equation.3">
                    <p:embed/>
                  </p:oleObj>
                </mc:Choice>
                <mc:Fallback>
                  <p:oleObj name="方程式" r:id="rId43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25" y="2296331"/>
                          <a:ext cx="296295" cy="296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477483888"/>
                </p:ext>
              </p:extLst>
            </p:nvPr>
          </p:nvGraphicFramePr>
          <p:xfrm>
            <a:off x="5376659" y="5101187"/>
            <a:ext cx="295275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9" name="方程式" r:id="rId44" imgW="126720" imgH="75960" progId="Equation.3">
                    <p:embed/>
                  </p:oleObj>
                </mc:Choice>
                <mc:Fallback>
                  <p:oleObj name="方程式" r:id="rId44" imgW="126720" imgH="7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659" y="5101187"/>
                          <a:ext cx="295275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" name="Object 8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14080009"/>
              </p:ext>
            </p:extLst>
          </p:nvPr>
        </p:nvGraphicFramePr>
        <p:xfrm>
          <a:off x="1169675" y="5869208"/>
          <a:ext cx="3068505" cy="61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" name="方程式" r:id="rId45" imgW="1079280" imgH="215640" progId="Equation.3">
                  <p:embed/>
                </p:oleObj>
              </mc:Choice>
              <mc:Fallback>
                <p:oleObj name="方程式" r:id="rId45" imgW="1079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675" y="5869208"/>
                        <a:ext cx="3068505" cy="614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8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70977895"/>
              </p:ext>
            </p:extLst>
          </p:nvPr>
        </p:nvGraphicFramePr>
        <p:xfrm>
          <a:off x="6056342" y="4291293"/>
          <a:ext cx="2943799" cy="121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" name="方程式" r:id="rId47" imgW="1104840" imgH="457200" progId="Equation.3">
                  <p:embed/>
                </p:oleObj>
              </mc:Choice>
              <mc:Fallback>
                <p:oleObj name="方程式" r:id="rId47" imgW="1104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42" y="4291293"/>
                        <a:ext cx="2943799" cy="121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8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9410497"/>
              </p:ext>
            </p:extLst>
          </p:nvPr>
        </p:nvGraphicFramePr>
        <p:xfrm>
          <a:off x="5883513" y="3161161"/>
          <a:ext cx="3121848" cy="108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方程式" r:id="rId49" imgW="1384200" imgH="482400" progId="Equation.3">
                  <p:embed/>
                </p:oleObj>
              </mc:Choice>
              <mc:Fallback>
                <p:oleObj name="方程式" r:id="rId49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13" y="3161161"/>
                        <a:ext cx="3121848" cy="1088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向左箭號 59"/>
          <p:cNvSpPr/>
          <p:nvPr/>
        </p:nvSpPr>
        <p:spPr>
          <a:xfrm>
            <a:off x="4303971" y="5860396"/>
            <a:ext cx="719798" cy="5949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135123" y="5598168"/>
            <a:ext cx="371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Not always true because parallel connection may also break the port condition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96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49" y="2521901"/>
            <a:ext cx="6292851" cy="25317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Cascade connection</a:t>
            </a:r>
            <a:endParaRPr lang="zh-TW" altLang="en-US" dirty="0"/>
          </a:p>
        </p:txBody>
      </p:sp>
      <p:sp>
        <p:nvSpPr>
          <p:cNvPr id="6" name="Rectangle 29"/>
          <p:cNvSpPr txBox="1">
            <a:spLocks noChangeArrowheads="1"/>
          </p:cNvSpPr>
          <p:nvPr/>
        </p:nvSpPr>
        <p:spPr>
          <a:xfrm>
            <a:off x="5348227" y="5321299"/>
            <a:ext cx="4091781" cy="6397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/>
              <a:t>The overall T parameters equals the product of the individual T parameters.</a:t>
            </a:r>
            <a:endParaRPr lang="en-US" altLang="zh-TW" sz="2400" dirty="0" smtClean="0"/>
          </a:p>
        </p:txBody>
      </p:sp>
      <p:graphicFrame>
        <p:nvGraphicFramePr>
          <p:cNvPr id="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091345"/>
              </p:ext>
            </p:extLst>
          </p:nvPr>
        </p:nvGraphicFramePr>
        <p:xfrm>
          <a:off x="747569" y="5318773"/>
          <a:ext cx="27146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方程式" r:id="rId5" imgW="1257120" imgH="457200" progId="Equation.3">
                  <p:embed/>
                </p:oleObj>
              </mc:Choice>
              <mc:Fallback>
                <p:oleObj name="方程式" r:id="rId5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69" y="5318773"/>
                        <a:ext cx="27146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57191"/>
              </p:ext>
            </p:extLst>
          </p:nvPr>
        </p:nvGraphicFramePr>
        <p:xfrm>
          <a:off x="5100518" y="1579849"/>
          <a:ext cx="2084050" cy="94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方程式" r:id="rId7" imgW="1066680" imgH="482400" progId="Equation.3">
                  <p:embed/>
                </p:oleObj>
              </mc:Choice>
              <mc:Fallback>
                <p:oleObj name="方程式" r:id="rId7" imgW="106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518" y="1579849"/>
                        <a:ext cx="2084050" cy="942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41917"/>
              </p:ext>
            </p:extLst>
          </p:nvPr>
        </p:nvGraphicFramePr>
        <p:xfrm>
          <a:off x="1718686" y="1604917"/>
          <a:ext cx="2051050" cy="91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方程式" r:id="rId9" imgW="1079280" imgH="482400" progId="Equation.3">
                  <p:embed/>
                </p:oleObj>
              </mc:Choice>
              <mc:Fallback>
                <p:oleObj name="方程式" r:id="rId9" imgW="1079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686" y="1604917"/>
                        <a:ext cx="2051050" cy="916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589184"/>
              </p:ext>
            </p:extLst>
          </p:nvPr>
        </p:nvGraphicFramePr>
        <p:xfrm>
          <a:off x="3462194" y="5326710"/>
          <a:ext cx="16573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方程式" r:id="rId11" imgW="774360" imgH="457200" progId="Equation.3">
                  <p:embed/>
                </p:oleObj>
              </mc:Choice>
              <mc:Fallback>
                <p:oleObj name="方程式" r:id="rId11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194" y="5326710"/>
                        <a:ext cx="16573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Cascade connection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409161" y="1365949"/>
            <a:ext cx="6050509" cy="2442329"/>
            <a:chOff x="1546745" y="1491786"/>
            <a:chExt cx="6050509" cy="244232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366972"/>
              </p:ext>
            </p:extLst>
          </p:nvPr>
        </p:nvGraphicFramePr>
        <p:xfrm>
          <a:off x="962306" y="2419109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方程式" r:id="rId4" imgW="228600" imgH="253800" progId="Equation.3">
                  <p:embed/>
                </p:oleObj>
              </mc:Choice>
              <mc:Fallback>
                <p:oleObj name="方程式" r:id="rId4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06" y="2419109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42641"/>
              </p:ext>
            </p:extLst>
          </p:nvPr>
        </p:nvGraphicFramePr>
        <p:xfrm>
          <a:off x="7406446" y="2271288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方程式" r:id="rId6" imgW="279360" imgH="253800" progId="Equation.3">
                  <p:embed/>
                </p:oleObj>
              </mc:Choice>
              <mc:Fallback>
                <p:oleObj name="方程式" r:id="rId6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446" y="2271288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00285"/>
              </p:ext>
            </p:extLst>
          </p:nvPr>
        </p:nvGraphicFramePr>
        <p:xfrm>
          <a:off x="1205130" y="3692335"/>
          <a:ext cx="1815000" cy="159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方程式" r:id="rId8" imgW="952200" imgH="838080" progId="Equation.3">
                  <p:embed/>
                </p:oleObj>
              </mc:Choice>
              <mc:Fallback>
                <p:oleObj name="方程式" r:id="rId8" imgW="9522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130" y="3692335"/>
                        <a:ext cx="1815000" cy="159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2730"/>
              </p:ext>
            </p:extLst>
          </p:nvPr>
        </p:nvGraphicFramePr>
        <p:xfrm>
          <a:off x="3709016" y="3697258"/>
          <a:ext cx="1916535" cy="159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方程式" r:id="rId10" imgW="1002960" imgH="838080" progId="Equation.3">
                  <p:embed/>
                </p:oleObj>
              </mc:Choice>
              <mc:Fallback>
                <p:oleObj name="方程式" r:id="rId10" imgW="1002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016" y="3697258"/>
                        <a:ext cx="1916535" cy="1598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862310" y="1365949"/>
            <a:ext cx="3572105" cy="238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434415" y="1375906"/>
            <a:ext cx="3570895" cy="236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23002"/>
              </p:ext>
            </p:extLst>
          </p:nvPr>
        </p:nvGraphicFramePr>
        <p:xfrm>
          <a:off x="4316078" y="2421717"/>
          <a:ext cx="463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方程式" r:id="rId12" imgW="215640" imgH="253800" progId="Equation.3">
                  <p:embed/>
                </p:oleObj>
              </mc:Choice>
              <mc:Fallback>
                <p:oleObj name="方程式" r:id="rId12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078" y="2421717"/>
                        <a:ext cx="463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48293"/>
              </p:ext>
            </p:extLst>
          </p:nvPr>
        </p:nvGraphicFramePr>
        <p:xfrm>
          <a:off x="4325469" y="1974139"/>
          <a:ext cx="300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方程式" r:id="rId14" imgW="139680" imgH="139680" progId="Equation.3">
                  <p:embed/>
                </p:oleObj>
              </mc:Choice>
              <mc:Fallback>
                <p:oleObj name="方程式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469" y="1974139"/>
                        <a:ext cx="3000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3050"/>
              </p:ext>
            </p:extLst>
          </p:nvPr>
        </p:nvGraphicFramePr>
        <p:xfrm>
          <a:off x="4337120" y="3109899"/>
          <a:ext cx="2714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方程式" r:id="rId16" imgW="126720" imgH="75960" progId="Equation.3">
                  <p:embed/>
                </p:oleObj>
              </mc:Choice>
              <mc:Fallback>
                <p:oleObj name="方程式" r:id="rId16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120" y="3109899"/>
                        <a:ext cx="271463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591021"/>
              </p:ext>
            </p:extLst>
          </p:nvPr>
        </p:nvGraphicFramePr>
        <p:xfrm>
          <a:off x="6465458" y="3972824"/>
          <a:ext cx="2243114" cy="105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方程式" r:id="rId18" imgW="1054080" imgH="495000" progId="Equation.3">
                  <p:embed/>
                </p:oleObj>
              </mc:Choice>
              <mc:Fallback>
                <p:oleObj name="方程式" r:id="rId18" imgW="1054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458" y="3972824"/>
                        <a:ext cx="2243114" cy="1051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12984"/>
              </p:ext>
            </p:extLst>
          </p:nvPr>
        </p:nvGraphicFramePr>
        <p:xfrm>
          <a:off x="1435559" y="5452496"/>
          <a:ext cx="668813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方程式" r:id="rId20" imgW="2882880" imgH="495000" progId="Equation.3">
                  <p:embed/>
                </p:oleObj>
              </mc:Choice>
              <mc:Fallback>
                <p:oleObj name="方程式" r:id="rId20" imgW="2882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559" y="5452496"/>
                        <a:ext cx="6688138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6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Cascade connection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391123" y="1367980"/>
            <a:ext cx="6050509" cy="2442329"/>
            <a:chOff x="1546745" y="1491786"/>
            <a:chExt cx="6050509" cy="244232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01267"/>
              </p:ext>
            </p:extLst>
          </p:nvPr>
        </p:nvGraphicFramePr>
        <p:xfrm>
          <a:off x="931482" y="2343728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方程式" r:id="rId4" imgW="228600" imgH="253800" progId="Equation.3">
                  <p:embed/>
                </p:oleObj>
              </mc:Choice>
              <mc:Fallback>
                <p:oleObj name="方程式" r:id="rId4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482" y="2343728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68282"/>
              </p:ext>
            </p:extLst>
          </p:nvPr>
        </p:nvGraphicFramePr>
        <p:xfrm>
          <a:off x="7337274" y="23809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方程式" r:id="rId6" imgW="279360" imgH="253800" progId="Equation.3">
                  <p:embed/>
                </p:oleObj>
              </mc:Choice>
              <mc:Fallback>
                <p:oleObj name="方程式" r:id="rId6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274" y="23809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25691"/>
              </p:ext>
            </p:extLst>
          </p:nvPr>
        </p:nvGraphicFramePr>
        <p:xfrm>
          <a:off x="3276456" y="3808278"/>
          <a:ext cx="5762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方程式" r:id="rId8" imgW="266400" imgH="215640" progId="Equation.3">
                  <p:embed/>
                </p:oleObj>
              </mc:Choice>
              <mc:Fallback>
                <p:oleObj name="方程式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56" y="3808278"/>
                        <a:ext cx="5762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65541"/>
              </p:ext>
            </p:extLst>
          </p:nvPr>
        </p:nvGraphicFramePr>
        <p:xfrm>
          <a:off x="760394" y="4345203"/>
          <a:ext cx="29337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方程式" r:id="rId10" imgW="1371600" imgH="482400" progId="Equation.3">
                  <p:embed/>
                </p:oleObj>
              </mc:Choice>
              <mc:Fallback>
                <p:oleObj name="方程式" r:id="rId10" imgW="1371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394" y="4345203"/>
                        <a:ext cx="29337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53548"/>
              </p:ext>
            </p:extLst>
          </p:nvPr>
        </p:nvGraphicFramePr>
        <p:xfrm>
          <a:off x="5173770" y="3803381"/>
          <a:ext cx="5762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方程式" r:id="rId12" imgW="266400" imgH="215640" progId="Equation.3">
                  <p:embed/>
                </p:oleObj>
              </mc:Choice>
              <mc:Fallback>
                <p:oleObj name="方程式" r:id="rId12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770" y="3803381"/>
                        <a:ext cx="5762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90693"/>
              </p:ext>
            </p:extLst>
          </p:nvPr>
        </p:nvGraphicFramePr>
        <p:xfrm>
          <a:off x="1880402" y="1259285"/>
          <a:ext cx="4095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方程式" r:id="rId14" imgW="190440" imgH="253800" progId="Equation.3">
                  <p:embed/>
                </p:oleObj>
              </mc:Choice>
              <mc:Fallback>
                <p:oleObj name="方程式" r:id="rId14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402" y="1259285"/>
                        <a:ext cx="4095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61169"/>
              </p:ext>
            </p:extLst>
          </p:nvPr>
        </p:nvGraphicFramePr>
        <p:xfrm>
          <a:off x="6543089" y="1320128"/>
          <a:ext cx="10112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方程式" r:id="rId16" imgW="469800" imgH="253800" progId="Equation.3">
                  <p:embed/>
                </p:oleObj>
              </mc:Choice>
              <mc:Fallback>
                <p:oleObj name="方程式" r:id="rId16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089" y="1320128"/>
                        <a:ext cx="10112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單箭頭接點 19"/>
          <p:cNvCxnSpPr/>
          <p:nvPr/>
        </p:nvCxnSpPr>
        <p:spPr>
          <a:xfrm>
            <a:off x="1842694" y="1827340"/>
            <a:ext cx="48498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25790"/>
              </p:ext>
            </p:extLst>
          </p:nvPr>
        </p:nvGraphicFramePr>
        <p:xfrm>
          <a:off x="3708848" y="4399178"/>
          <a:ext cx="34480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0" name="方程式" r:id="rId18" imgW="1612800" imgH="457200" progId="Equation.3">
                  <p:embed/>
                </p:oleObj>
              </mc:Choice>
              <mc:Fallback>
                <p:oleObj name="方程式" r:id="rId18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848" y="4399178"/>
                        <a:ext cx="34480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7840"/>
              </p:ext>
            </p:extLst>
          </p:nvPr>
        </p:nvGraphicFramePr>
        <p:xfrm>
          <a:off x="723756" y="5543048"/>
          <a:ext cx="25527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方程式" r:id="rId20" imgW="1193760" imgH="482400" progId="Equation.3">
                  <p:embed/>
                </p:oleObj>
              </mc:Choice>
              <mc:Fallback>
                <p:oleObj name="方程式" r:id="rId20" imgW="1193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56" y="5543048"/>
                        <a:ext cx="25527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449287"/>
              </p:ext>
            </p:extLst>
          </p:nvPr>
        </p:nvGraphicFramePr>
        <p:xfrm>
          <a:off x="3276456" y="5543048"/>
          <a:ext cx="268763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方程式" r:id="rId22" imgW="1257120" imgH="482400" progId="Equation.3">
                  <p:embed/>
                </p:oleObj>
              </mc:Choice>
              <mc:Fallback>
                <p:oleObj name="方程式" r:id="rId22" imgW="1257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56" y="5543048"/>
                        <a:ext cx="268763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3407"/>
              </p:ext>
            </p:extLst>
          </p:nvPr>
        </p:nvGraphicFramePr>
        <p:xfrm>
          <a:off x="6370486" y="5504428"/>
          <a:ext cx="25336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3" name="方程式" r:id="rId24" imgW="1091880" imgH="495000" progId="Equation.3">
                  <p:embed/>
                </p:oleObj>
              </mc:Choice>
              <mc:Fallback>
                <p:oleObj name="方程式" r:id="rId24" imgW="1091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486" y="5504428"/>
                        <a:ext cx="25336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5964093" y="5871536"/>
            <a:ext cx="406393" cy="4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48331"/>
              </p:ext>
            </p:extLst>
          </p:nvPr>
        </p:nvGraphicFramePr>
        <p:xfrm>
          <a:off x="4878260" y="28832"/>
          <a:ext cx="4173751" cy="71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方程式" r:id="rId26" imgW="2882880" imgH="495000" progId="Equation.3">
                  <p:embed/>
                </p:oleObj>
              </mc:Choice>
              <mc:Fallback>
                <p:oleObj name="方程式" r:id="rId26" imgW="2882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260" y="28832"/>
                        <a:ext cx="4173751" cy="71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Cascade connection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54" y="1603605"/>
            <a:ext cx="2190750" cy="2381250"/>
          </a:xfrm>
          <a:prstGeom prst="rect">
            <a:avLst/>
          </a:prstGeom>
        </p:spPr>
      </p:pic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249173"/>
              </p:ext>
            </p:extLst>
          </p:nvPr>
        </p:nvGraphicFramePr>
        <p:xfrm>
          <a:off x="773388" y="2679285"/>
          <a:ext cx="326597" cy="43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方程式" r:id="rId4" imgW="190440" imgH="253800" progId="Equation.3">
                  <p:embed/>
                </p:oleObj>
              </mc:Choice>
              <mc:Fallback>
                <p:oleObj name="方程式" r:id="rId4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388" y="2679285"/>
                        <a:ext cx="326597" cy="434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2774"/>
              </p:ext>
            </p:extLst>
          </p:nvPr>
        </p:nvGraphicFramePr>
        <p:xfrm>
          <a:off x="803690" y="2223730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方程式" r:id="rId6" imgW="139680" imgH="139680" progId="Equation.3">
                  <p:embed/>
                </p:oleObj>
              </mc:Choice>
              <mc:Fallback>
                <p:oleObj name="方程式" r:id="rId6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90" y="2223730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41737"/>
              </p:ext>
            </p:extLst>
          </p:nvPr>
        </p:nvGraphicFramePr>
        <p:xfrm>
          <a:off x="813113" y="3389944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3" name="方程式" r:id="rId8" imgW="126720" imgH="75960" progId="Equation.3">
                  <p:embed/>
                </p:oleObj>
              </mc:Choice>
              <mc:Fallback>
                <p:oleObj name="方程式" r:id="rId8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3" y="3389944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314727"/>
              </p:ext>
            </p:extLst>
          </p:nvPr>
        </p:nvGraphicFramePr>
        <p:xfrm>
          <a:off x="3230637" y="2691985"/>
          <a:ext cx="3746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方程式" r:id="rId10" imgW="215640" imgH="253800" progId="Equation.3">
                  <p:embed/>
                </p:oleObj>
              </mc:Choice>
              <mc:Fallback>
                <p:oleObj name="方程式" r:id="rId1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637" y="2691985"/>
                        <a:ext cx="3746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28647"/>
              </p:ext>
            </p:extLst>
          </p:nvPr>
        </p:nvGraphicFramePr>
        <p:xfrm>
          <a:off x="3230175" y="2222654"/>
          <a:ext cx="296295" cy="2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方程式" r:id="rId12" imgW="139680" imgH="139680" progId="Equation.3">
                  <p:embed/>
                </p:oleObj>
              </mc:Choice>
              <mc:Fallback>
                <p:oleObj name="方程式" r:id="rId1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175" y="2222654"/>
                        <a:ext cx="296295" cy="29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04526"/>
              </p:ext>
            </p:extLst>
          </p:nvPr>
        </p:nvGraphicFramePr>
        <p:xfrm>
          <a:off x="3231195" y="3415093"/>
          <a:ext cx="2952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方程式" r:id="rId13" imgW="126720" imgH="75960" progId="Equation.3">
                  <p:embed/>
                </p:oleObj>
              </mc:Choice>
              <mc:Fallback>
                <p:oleObj name="方程式" r:id="rId13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195" y="3415093"/>
                        <a:ext cx="295275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單箭頭接點 10"/>
          <p:cNvCxnSpPr/>
          <p:nvPr/>
        </p:nvCxnSpPr>
        <p:spPr>
          <a:xfrm>
            <a:off x="773388" y="2074583"/>
            <a:ext cx="38228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192078" y="2074583"/>
            <a:ext cx="41320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0938"/>
              </p:ext>
            </p:extLst>
          </p:nvPr>
        </p:nvGraphicFramePr>
        <p:xfrm>
          <a:off x="813113" y="1552501"/>
          <a:ext cx="282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方程式" r:id="rId14" imgW="152280" imgH="253800" progId="Equation.3">
                  <p:embed/>
                </p:oleObj>
              </mc:Choice>
              <mc:Fallback>
                <p:oleObj name="方程式" r:id="rId14" imgW="152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3" y="1552501"/>
                        <a:ext cx="282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21531"/>
              </p:ext>
            </p:extLst>
          </p:nvPr>
        </p:nvGraphicFramePr>
        <p:xfrm>
          <a:off x="3239132" y="1584213"/>
          <a:ext cx="287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方程式" r:id="rId16" imgW="164880" imgH="253800" progId="Equation.3">
                  <p:embed/>
                </p:oleObj>
              </mc:Choice>
              <mc:Fallback>
                <p:oleObj name="方程式" r:id="rId16" imgW="164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132" y="1584213"/>
                        <a:ext cx="28733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73934"/>
              </p:ext>
            </p:extLst>
          </p:nvPr>
        </p:nvGraphicFramePr>
        <p:xfrm>
          <a:off x="3995682" y="1533526"/>
          <a:ext cx="1962740" cy="11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方程式" r:id="rId18" imgW="939600" imgH="507960" progId="Equation.3">
                  <p:embed/>
                </p:oleObj>
              </mc:Choice>
              <mc:Fallback>
                <p:oleObj name="方程式" r:id="rId18" imgW="939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682" y="1533526"/>
                        <a:ext cx="1962740" cy="11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64323"/>
              </p:ext>
            </p:extLst>
          </p:nvPr>
        </p:nvGraphicFramePr>
        <p:xfrm>
          <a:off x="5958422" y="1556788"/>
          <a:ext cx="2038949" cy="119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0" name="方程式" r:id="rId20" imgW="965160" imgH="507960" progId="Equation.3">
                  <p:embed/>
                </p:oleObj>
              </mc:Choice>
              <mc:Fallback>
                <p:oleObj name="方程式" r:id="rId20" imgW="965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422" y="1556788"/>
                        <a:ext cx="2038949" cy="1190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01734"/>
              </p:ext>
            </p:extLst>
          </p:nvPr>
        </p:nvGraphicFramePr>
        <p:xfrm>
          <a:off x="4053738" y="2757307"/>
          <a:ext cx="2159185" cy="124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方程式" r:id="rId22" imgW="977760" imgH="507960" progId="Equation.3">
                  <p:embed/>
                </p:oleObj>
              </mc:Choice>
              <mc:Fallback>
                <p:oleObj name="方程式" r:id="rId22" imgW="97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738" y="2757307"/>
                        <a:ext cx="2159185" cy="1243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80244"/>
              </p:ext>
            </p:extLst>
          </p:nvPr>
        </p:nvGraphicFramePr>
        <p:xfrm>
          <a:off x="674206" y="4203225"/>
          <a:ext cx="8683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方程式" r:id="rId24" imgW="393480" imgH="253800" progId="Equation.3">
                  <p:embed/>
                </p:oleObj>
              </mc:Choice>
              <mc:Fallback>
                <p:oleObj name="方程式" r:id="rId24" imgW="393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6" y="4203225"/>
                        <a:ext cx="8683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77280"/>
              </p:ext>
            </p:extLst>
          </p:nvPr>
        </p:nvGraphicFramePr>
        <p:xfrm>
          <a:off x="2061573" y="4095185"/>
          <a:ext cx="1050665" cy="113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3" name="方程式" r:id="rId26" imgW="495000" imgH="482400" progId="Equation.3">
                  <p:embed/>
                </p:oleObj>
              </mc:Choice>
              <mc:Fallback>
                <p:oleObj name="方程式" r:id="rId26" imgW="495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573" y="4095185"/>
                        <a:ext cx="1050665" cy="113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72527"/>
              </p:ext>
            </p:extLst>
          </p:nvPr>
        </p:nvGraphicFramePr>
        <p:xfrm>
          <a:off x="3083210" y="4147439"/>
          <a:ext cx="1766887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方程式" r:id="rId28" imgW="799920" imgH="431640" progId="Equation.3">
                  <p:embed/>
                </p:oleObj>
              </mc:Choice>
              <mc:Fallback>
                <p:oleObj name="方程式" r:id="rId28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210" y="4147439"/>
                        <a:ext cx="1766887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92754"/>
              </p:ext>
            </p:extLst>
          </p:nvPr>
        </p:nvGraphicFramePr>
        <p:xfrm>
          <a:off x="4850097" y="4369900"/>
          <a:ext cx="1570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方程式" r:id="rId30" imgW="711000" imgH="215640" progId="Equation.3">
                  <p:embed/>
                </p:oleObj>
              </mc:Choice>
              <mc:Fallback>
                <p:oleObj name="方程式" r:id="rId30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097" y="4369900"/>
                        <a:ext cx="1570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357"/>
              </p:ext>
            </p:extLst>
          </p:nvPr>
        </p:nvGraphicFramePr>
        <p:xfrm>
          <a:off x="6977896" y="4094658"/>
          <a:ext cx="17780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方程式" r:id="rId32" imgW="838080" imgH="482400" progId="Equation.3">
                  <p:embed/>
                </p:oleObj>
              </mc:Choice>
              <mc:Fallback>
                <p:oleObj name="方程式" r:id="rId32" imgW="83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896" y="4094658"/>
                        <a:ext cx="17780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34357"/>
              </p:ext>
            </p:extLst>
          </p:nvPr>
        </p:nvGraphicFramePr>
        <p:xfrm>
          <a:off x="587375" y="5300663"/>
          <a:ext cx="952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方程式" r:id="rId34" imgW="431640" imgH="253800" progId="Equation.3">
                  <p:embed/>
                </p:oleObj>
              </mc:Choice>
              <mc:Fallback>
                <p:oleObj name="方程式" r:id="rId34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300663"/>
                        <a:ext cx="952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47452"/>
              </p:ext>
            </p:extLst>
          </p:nvPr>
        </p:nvGraphicFramePr>
        <p:xfrm>
          <a:off x="2084673" y="5437981"/>
          <a:ext cx="9985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方程式" r:id="rId36" imgW="469800" imgH="482400" progId="Equation.3">
                  <p:embed/>
                </p:oleObj>
              </mc:Choice>
              <mc:Fallback>
                <p:oleObj name="方程式" r:id="rId36" imgW="46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673" y="5437981"/>
                        <a:ext cx="99853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44965"/>
              </p:ext>
            </p:extLst>
          </p:nvPr>
        </p:nvGraphicFramePr>
        <p:xfrm>
          <a:off x="3192078" y="5709255"/>
          <a:ext cx="6746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方程式" r:id="rId38" imgW="317160" imgH="215640" progId="Equation.3">
                  <p:embed/>
                </p:oleObj>
              </mc:Choice>
              <mc:Fallback>
                <p:oleObj name="方程式" r:id="rId38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078" y="5709255"/>
                        <a:ext cx="6746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22713"/>
              </p:ext>
            </p:extLst>
          </p:nvPr>
        </p:nvGraphicFramePr>
        <p:xfrm>
          <a:off x="4364322" y="5436394"/>
          <a:ext cx="9715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方程式" r:id="rId40" imgW="457200" imgH="482400" progId="Equation.3">
                  <p:embed/>
                </p:oleObj>
              </mc:Choice>
              <mc:Fallback>
                <p:oleObj name="方程式" r:id="rId40" imgW="457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322" y="5436394"/>
                        <a:ext cx="9715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43422"/>
              </p:ext>
            </p:extLst>
          </p:nvPr>
        </p:nvGraphicFramePr>
        <p:xfrm>
          <a:off x="5335872" y="5755066"/>
          <a:ext cx="458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方程式" r:id="rId42" imgW="215640" imgH="164880" progId="Equation.3">
                  <p:embed/>
                </p:oleObj>
              </mc:Choice>
              <mc:Fallback>
                <p:oleObj name="方程式" r:id="rId42" imgW="2156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872" y="5755066"/>
                        <a:ext cx="4587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6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/>
              <a:t>T</a:t>
            </a:r>
            <a:r>
              <a:rPr lang="en-US" altLang="zh-TW" dirty="0" smtClean="0"/>
              <a:t>hree Terminal Networks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383245" y="5169801"/>
            <a:ext cx="238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Chapter 4.6 </a:t>
            </a:r>
            <a:endParaRPr lang="en-US" altLang="zh-TW" sz="2800" dirty="0" smtClean="0"/>
          </a:p>
        </p:txBody>
      </p:sp>
      <p:sp>
        <p:nvSpPr>
          <p:cNvPr id="15" name="文字方塊 14"/>
          <p:cNvSpPr txBox="1"/>
          <p:nvPr/>
        </p:nvSpPr>
        <p:spPr>
          <a:xfrm>
            <a:off x="1413735" y="5169801"/>
            <a:ext cx="194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Chapter </a:t>
            </a:r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grpSp>
        <p:nvGrpSpPr>
          <p:cNvPr id="20" name="群組 19"/>
          <p:cNvGrpSpPr/>
          <p:nvPr/>
        </p:nvGrpSpPr>
        <p:grpSpPr>
          <a:xfrm>
            <a:off x="729562" y="2467965"/>
            <a:ext cx="3239714" cy="2563000"/>
            <a:chOff x="482821" y="2604202"/>
            <a:chExt cx="3239714" cy="256300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8716" y="2978133"/>
              <a:ext cx="1247775" cy="1905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38216" y="2927333"/>
              <a:ext cx="1284319" cy="1932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Two-Terminal</a:t>
              </a:r>
            </a:p>
            <a:p>
              <a:pPr algn="ctr"/>
              <a:r>
                <a:rPr lang="en-US" altLang="zh-TW" sz="2400" dirty="0" smtClean="0"/>
                <a:t>Network</a:t>
              </a:r>
              <a:endParaRPr lang="en-US" altLang="zh-TW" sz="2400" dirty="0" smtClean="0"/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1824918" y="2926027"/>
              <a:ext cx="4957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437135" y="2604202"/>
              <a:ext cx="4195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TW" sz="2800" dirty="0" err="1" smtClean="0"/>
                <a:t>i</a:t>
              </a:r>
              <a:endParaRPr lang="zh-TW" altLang="en-US" sz="28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2821" y="2927333"/>
              <a:ext cx="1049228" cy="1932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Circuit</a:t>
              </a:r>
              <a:endParaRPr lang="zh-TW" altLang="en-US" sz="2400" dirty="0"/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>
              <a:off x="1676240" y="4918292"/>
              <a:ext cx="4957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962242" y="4643982"/>
              <a:ext cx="4195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TW" sz="2800" dirty="0" err="1" smtClean="0"/>
                <a:t>i</a:t>
              </a:r>
              <a:endParaRPr lang="zh-TW" altLang="en-US" sz="2800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1999222" y="3511463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v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1989035" y="2836358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+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1967879" y="4178055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/>
              <a:t>-</a:t>
            </a:r>
            <a:endParaRPr lang="zh-TW" altLang="en-US" sz="28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4639998" y="2550121"/>
            <a:ext cx="3993122" cy="2303141"/>
            <a:chOff x="4683540" y="2419495"/>
            <a:chExt cx="3993122" cy="2303141"/>
          </a:xfrm>
        </p:grpSpPr>
        <p:grpSp>
          <p:nvGrpSpPr>
            <p:cNvPr id="26" name="群組 25"/>
            <p:cNvGrpSpPr/>
            <p:nvPr/>
          </p:nvGrpSpPr>
          <p:grpSpPr>
            <a:xfrm>
              <a:off x="5171862" y="3093795"/>
              <a:ext cx="3018880" cy="1620523"/>
              <a:chOff x="5311263" y="2995746"/>
              <a:chExt cx="3018880" cy="1620523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5311263" y="2995746"/>
                <a:ext cx="3018880" cy="1516560"/>
              </a:xfrm>
              <a:prstGeom prst="rect">
                <a:avLst/>
              </a:pr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5780766" y="3468620"/>
                <a:ext cx="2079874" cy="11476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/>
                  <a:t>Three-Terminal</a:t>
                </a:r>
              </a:p>
              <a:p>
                <a:pPr algn="ctr"/>
                <a:r>
                  <a:rPr lang="en-US" altLang="zh-TW" sz="2400" dirty="0" smtClean="0"/>
                  <a:t>Network</a:t>
                </a:r>
                <a:endParaRPr lang="en-US" altLang="zh-TW" sz="2400" dirty="0" smtClean="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905595" y="2419495"/>
              <a:ext cx="3427416" cy="8070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/>
                <a:t>Circuit</a:t>
              </a:r>
              <a:endParaRPr lang="zh-TW" altLang="en-US" sz="2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683540" y="2422222"/>
              <a:ext cx="624331" cy="22920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8052331" y="2430540"/>
              <a:ext cx="624331" cy="22920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Cascade connection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391123" y="1367980"/>
            <a:ext cx="6050509" cy="2442329"/>
            <a:chOff x="1546745" y="1491786"/>
            <a:chExt cx="6050509" cy="244232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745" y="1491786"/>
              <a:ext cx="6050509" cy="2442329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017986" y="2396359"/>
              <a:ext cx="346842" cy="346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120758" y="2324101"/>
              <a:ext cx="476496" cy="388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931482" y="2343728"/>
          <a:ext cx="491523" cy="54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方程式" r:id="rId4" imgW="228600" imgH="253800" progId="Equation.3">
                  <p:embed/>
                </p:oleObj>
              </mc:Choice>
              <mc:Fallback>
                <p:oleObj name="方程式" r:id="rId4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482" y="2343728"/>
                        <a:ext cx="491523" cy="544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7337274" y="2380926"/>
          <a:ext cx="600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方程式" r:id="rId6" imgW="279360" imgH="253800" progId="Equation.3">
                  <p:embed/>
                </p:oleObj>
              </mc:Choice>
              <mc:Fallback>
                <p:oleObj name="方程式" r:id="rId6" imgW="27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274" y="2380926"/>
                        <a:ext cx="600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0"/>
          <p:cNvGraphicFramePr>
            <a:graphicFrameLocks noChangeAspect="1"/>
          </p:cNvGraphicFramePr>
          <p:nvPr/>
        </p:nvGraphicFramePr>
        <p:xfrm>
          <a:off x="3276456" y="3808278"/>
          <a:ext cx="5762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方程式" r:id="rId8" imgW="266400" imgH="215640" progId="Equation.3">
                  <p:embed/>
                </p:oleObj>
              </mc:Choice>
              <mc:Fallback>
                <p:oleObj name="方程式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56" y="3808278"/>
                        <a:ext cx="5762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/>
          <p:cNvGraphicFramePr>
            <a:graphicFrameLocks noChangeAspect="1"/>
          </p:cNvGraphicFramePr>
          <p:nvPr/>
        </p:nvGraphicFramePr>
        <p:xfrm>
          <a:off x="5173770" y="3803381"/>
          <a:ext cx="5762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方程式" r:id="rId10" imgW="266400" imgH="215640" progId="Equation.3">
                  <p:embed/>
                </p:oleObj>
              </mc:Choice>
              <mc:Fallback>
                <p:oleObj name="方程式" r:id="rId10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770" y="3803381"/>
                        <a:ext cx="5762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1880402" y="1259285"/>
          <a:ext cx="4095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方程式" r:id="rId12" imgW="190440" imgH="253800" progId="Equation.3">
                  <p:embed/>
                </p:oleObj>
              </mc:Choice>
              <mc:Fallback>
                <p:oleObj name="方程式" r:id="rId12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402" y="1259285"/>
                        <a:ext cx="4095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6543089" y="1320128"/>
          <a:ext cx="10112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方程式" r:id="rId14" imgW="469800" imgH="253800" progId="Equation.3">
                  <p:embed/>
                </p:oleObj>
              </mc:Choice>
              <mc:Fallback>
                <p:oleObj name="方程式" r:id="rId14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089" y="1320128"/>
                        <a:ext cx="10112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單箭頭接點 19"/>
          <p:cNvCxnSpPr/>
          <p:nvPr/>
        </p:nvCxnSpPr>
        <p:spPr>
          <a:xfrm>
            <a:off x="1842694" y="1827340"/>
            <a:ext cx="48498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66632"/>
              </p:ext>
            </p:extLst>
          </p:nvPr>
        </p:nvGraphicFramePr>
        <p:xfrm>
          <a:off x="5810333" y="4965847"/>
          <a:ext cx="2476747" cy="112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方程式" r:id="rId16" imgW="1091880" imgH="495000" progId="Equation.3">
                  <p:embed/>
                </p:oleObj>
              </mc:Choice>
              <mc:Fallback>
                <p:oleObj name="方程式" r:id="rId16" imgW="1091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333" y="4965847"/>
                        <a:ext cx="2476747" cy="112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878260" y="28832"/>
          <a:ext cx="4173751" cy="71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方程式" r:id="rId18" imgW="2882880" imgH="495000" progId="Equation.3">
                  <p:embed/>
                </p:oleObj>
              </mc:Choice>
              <mc:Fallback>
                <p:oleObj name="方程式" r:id="rId18" imgW="2882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260" y="28832"/>
                        <a:ext cx="4173751" cy="71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01664"/>
              </p:ext>
            </p:extLst>
          </p:nvPr>
        </p:nvGraphicFramePr>
        <p:xfrm>
          <a:off x="962584" y="4463348"/>
          <a:ext cx="4443412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方程式" r:id="rId20" imgW="2057400" imgH="482400" progId="Equation.3">
                  <p:embed/>
                </p:oleObj>
              </mc:Choice>
              <mc:Fallback>
                <p:oleObj name="方程式" r:id="rId20" imgW="2057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84" y="4463348"/>
                        <a:ext cx="4443412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0207"/>
              </p:ext>
            </p:extLst>
          </p:nvPr>
        </p:nvGraphicFramePr>
        <p:xfrm>
          <a:off x="741921" y="5608453"/>
          <a:ext cx="46640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方程式" r:id="rId22" imgW="2158920" imgH="482400" progId="Equation.3">
                  <p:embed/>
                </p:oleObj>
              </mc:Choice>
              <mc:Fallback>
                <p:oleObj name="方程式" r:id="rId22" imgW="2158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21" y="5608453"/>
                        <a:ext cx="46640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This Friday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練習 </a:t>
            </a:r>
            <a:r>
              <a:rPr lang="en-US" altLang="zh-TW" dirty="0" smtClean="0"/>
              <a:t>2011 </a:t>
            </a:r>
            <a:r>
              <a:rPr lang="zh-TW" altLang="en-US" dirty="0" smtClean="0"/>
              <a:t>的考古題</a:t>
            </a:r>
            <a:endParaRPr lang="en-US" altLang="zh-TW" dirty="0" smtClean="0"/>
          </a:p>
          <a:p>
            <a:pPr lvl="1"/>
            <a:r>
              <a:rPr lang="zh-TW" altLang="en-US" sz="2800" dirty="0"/>
              <a:t>記</a:t>
            </a:r>
            <a:r>
              <a:rPr lang="zh-TW" altLang="en-US" sz="2800" dirty="0" smtClean="0"/>
              <a:t>得</a:t>
            </a:r>
            <a:r>
              <a:rPr lang="zh-TW" altLang="en-US" sz="2800" dirty="0"/>
              <a:t>帶</a:t>
            </a:r>
            <a:r>
              <a:rPr lang="zh-TW" altLang="en-US" sz="2800" dirty="0" smtClean="0"/>
              <a:t>計算機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每次放一個題目在前面的投影片上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在限定時間內算出答案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可開書、可討論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zh-TW" altLang="en-US" sz="2800" dirty="0" smtClean="0"/>
              <a:t>隨機點一位同學公布答案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46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912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</a:t>
            </a:r>
            <a:r>
              <a:rPr lang="zh-TW" altLang="en-US" sz="2800" dirty="0" smtClean="0"/>
              <a:t>張桓誠</a:t>
            </a:r>
            <a:r>
              <a:rPr lang="en-US" altLang="zh-TW" sz="2800" dirty="0" smtClean="0"/>
              <a:t>(b02</a:t>
            </a:r>
            <a:r>
              <a:rPr lang="en-US" altLang="zh-TW" sz="2800" dirty="0"/>
              <a:t>)</a:t>
            </a:r>
          </a:p>
          <a:p>
            <a:pPr lvl="1"/>
            <a:r>
              <a:rPr lang="zh-TW" altLang="en-US" sz="2800" dirty="0"/>
              <a:t>上課時指出投影片的</a:t>
            </a:r>
            <a:r>
              <a:rPr lang="zh-TW" altLang="en-US" sz="2800" dirty="0" smtClean="0"/>
              <a:t>錯誤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3578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Terminal to Two Port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66937"/>
            <a:ext cx="3819525" cy="27908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2614612"/>
            <a:ext cx="3486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 Terminal Network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10" y="1743198"/>
            <a:ext cx="4949371" cy="4245074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815527" y="3047290"/>
            <a:ext cx="1335315" cy="1477327"/>
            <a:chOff x="696693" y="3265009"/>
            <a:chExt cx="1335315" cy="1477327"/>
          </a:xfrm>
        </p:grpSpPr>
        <p:sp>
          <p:nvSpPr>
            <p:cNvPr id="5" name="文字方塊 4"/>
            <p:cNvSpPr txBox="1"/>
            <p:nvPr/>
          </p:nvSpPr>
          <p:spPr>
            <a:xfrm>
              <a:off x="696693" y="3788229"/>
              <a:ext cx="13353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Input port</a:t>
              </a:r>
              <a:endParaRPr lang="zh-TW" altLang="en-US" sz="28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54977" y="3265009"/>
              <a:ext cx="121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i</a:t>
              </a:r>
              <a:r>
                <a:rPr lang="en-US" altLang="zh-TW" sz="2800" baseline="-25000" dirty="0" smtClean="0"/>
                <a:t>1 </a:t>
              </a:r>
              <a:r>
                <a:rPr lang="en-US" altLang="zh-TW" sz="2800" dirty="0" smtClean="0"/>
                <a:t>= i</a:t>
              </a:r>
              <a:r>
                <a:rPr lang="en-US" altLang="zh-TW" sz="2800" baseline="-25000" dirty="0" smtClean="0"/>
                <a:t>3</a:t>
              </a:r>
              <a:endParaRPr lang="zh-TW" altLang="en-US" sz="2800" baseline="-250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180035" y="3047290"/>
            <a:ext cx="1335315" cy="1506354"/>
            <a:chOff x="7061201" y="3265009"/>
            <a:chExt cx="1335315" cy="1506354"/>
          </a:xfrm>
        </p:grpSpPr>
        <p:sp>
          <p:nvSpPr>
            <p:cNvPr id="6" name="文字方塊 5"/>
            <p:cNvSpPr txBox="1"/>
            <p:nvPr/>
          </p:nvSpPr>
          <p:spPr>
            <a:xfrm>
              <a:off x="7061201" y="3817256"/>
              <a:ext cx="13353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Output port</a:t>
              </a:r>
              <a:endParaRPr lang="zh-TW" altLang="en-US" sz="28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119485" y="3265009"/>
              <a:ext cx="1218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i</a:t>
              </a:r>
              <a:r>
                <a:rPr lang="en-US" altLang="zh-TW" sz="2800" baseline="-25000" dirty="0" smtClean="0"/>
                <a:t>2 </a:t>
              </a:r>
              <a:r>
                <a:rPr lang="en-US" altLang="zh-TW" sz="2800" dirty="0" smtClean="0"/>
                <a:t>= i</a:t>
              </a:r>
              <a:r>
                <a:rPr lang="en-US" altLang="zh-TW" sz="2800" baseline="-25000" dirty="0" smtClean="0"/>
                <a:t>4</a:t>
              </a:r>
              <a:endParaRPr lang="zh-TW" altLang="en-US" sz="2800" baseline="-25000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865774" y="6021731"/>
            <a:ext cx="387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4 parameters: i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, v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, i</a:t>
            </a:r>
            <a:r>
              <a:rPr lang="en-US" altLang="zh-TW" sz="2800" baseline="-25000" dirty="0" smtClean="0"/>
              <a:t>2</a:t>
            </a:r>
            <a:r>
              <a:rPr lang="en-US" altLang="zh-TW" sz="2800" dirty="0" smtClean="0"/>
              <a:t>, v</a:t>
            </a:r>
            <a:r>
              <a:rPr lang="en-US" altLang="zh-TW" sz="2800" baseline="-25000" dirty="0" smtClean="0"/>
              <a:t>2</a:t>
            </a:r>
            <a:endParaRPr lang="zh-TW" altLang="en-US" sz="2800" baseline="-25000" dirty="0"/>
          </a:p>
        </p:txBody>
      </p:sp>
      <p:sp>
        <p:nvSpPr>
          <p:cNvPr id="12" name="矩形 11"/>
          <p:cNvSpPr/>
          <p:nvPr/>
        </p:nvSpPr>
        <p:spPr>
          <a:xfrm>
            <a:off x="3355523" y="1824435"/>
            <a:ext cx="2685143" cy="44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355522" y="5431976"/>
            <a:ext cx="2685143" cy="44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743012" y="6070938"/>
            <a:ext cx="191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(E.g. Filter)</a:t>
            </a:r>
            <a:endParaRPr lang="zh-TW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8828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9" y="3030531"/>
            <a:ext cx="8105775" cy="265747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337325" y="3118530"/>
            <a:ext cx="2266252" cy="258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24090" y="3100598"/>
            <a:ext cx="2266252" cy="258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Two-Port Network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38827" y="5822942"/>
            <a:ext cx="409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Is it a two-port network?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588933" y="1372630"/>
            <a:ext cx="409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Is it a two-port network?</a:t>
            </a:r>
          </a:p>
        </p:txBody>
      </p:sp>
      <p:cxnSp>
        <p:nvCxnSpPr>
          <p:cNvPr id="9" name="直線單箭頭接點 8"/>
          <p:cNvCxnSpPr/>
          <p:nvPr/>
        </p:nvCxnSpPr>
        <p:spPr>
          <a:xfrm>
            <a:off x="2266759" y="3321169"/>
            <a:ext cx="495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78961" y="2797949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1</a:t>
            </a:r>
            <a:endParaRPr lang="zh-TW" altLang="en-US" sz="2800" baseline="-25000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202720" y="5200236"/>
            <a:ext cx="495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281459" y="4677016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1</a:t>
            </a:r>
            <a:endParaRPr lang="zh-TW" altLang="en-US" sz="2800" baseline="-25000" dirty="0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6197668" y="3321169"/>
            <a:ext cx="495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85872" y="2788319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i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6226664" y="5200236"/>
            <a:ext cx="495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264784" y="4636516"/>
            <a:ext cx="41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i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grpSp>
        <p:nvGrpSpPr>
          <p:cNvPr id="27" name="群組 26"/>
          <p:cNvGrpSpPr/>
          <p:nvPr/>
        </p:nvGrpSpPr>
        <p:grpSpPr>
          <a:xfrm>
            <a:off x="2827936" y="2270796"/>
            <a:ext cx="3360058" cy="1168065"/>
            <a:chOff x="2813422" y="2503027"/>
            <a:chExt cx="3360058" cy="1168065"/>
          </a:xfrm>
        </p:grpSpPr>
        <p:cxnSp>
          <p:nvCxnSpPr>
            <p:cNvPr id="21" name="直線接點 20"/>
            <p:cNvCxnSpPr/>
            <p:nvPr/>
          </p:nvCxnSpPr>
          <p:spPr>
            <a:xfrm>
              <a:off x="2827936" y="2686721"/>
              <a:ext cx="0" cy="98437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6173480" y="2686721"/>
              <a:ext cx="0" cy="98437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2813422" y="2686721"/>
              <a:ext cx="336005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3645692" y="2503027"/>
              <a:ext cx="1710079" cy="36938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8" name="直線單箭頭接點 27"/>
          <p:cNvCxnSpPr/>
          <p:nvPr/>
        </p:nvCxnSpPr>
        <p:spPr>
          <a:xfrm>
            <a:off x="3029365" y="3323453"/>
            <a:ext cx="495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884911" y="2800233"/>
            <a:ext cx="65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11</a:t>
            </a:r>
            <a:endParaRPr lang="zh-TW" altLang="en-US" sz="2800" baseline="-25000" dirty="0"/>
          </a:p>
        </p:txBody>
      </p:sp>
      <p:cxnSp>
        <p:nvCxnSpPr>
          <p:cNvPr id="30" name="直線單箭頭接點 29"/>
          <p:cNvCxnSpPr/>
          <p:nvPr/>
        </p:nvCxnSpPr>
        <p:spPr>
          <a:xfrm rot="16200000">
            <a:off x="2442460" y="2702371"/>
            <a:ext cx="495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119977" y="2178233"/>
            <a:ext cx="543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dirty="0" smtClean="0"/>
              <a:t>i</a:t>
            </a:r>
            <a:r>
              <a:rPr lang="en-US" altLang="zh-TW" sz="2800" baseline="-25000" dirty="0" smtClean="0"/>
              <a:t>12</a:t>
            </a:r>
            <a:endParaRPr lang="zh-TW" altLang="en-US" sz="2800" baseline="-25000" dirty="0"/>
          </a:p>
        </p:txBody>
      </p:sp>
      <p:sp>
        <p:nvSpPr>
          <p:cNvPr id="32" name="矩形 31"/>
          <p:cNvSpPr/>
          <p:nvPr/>
        </p:nvSpPr>
        <p:spPr>
          <a:xfrm>
            <a:off x="2149005" y="1915884"/>
            <a:ext cx="4659365" cy="390705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566601" y="3095845"/>
            <a:ext cx="1858788" cy="25921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/>
          <p:nvPr/>
        </p:nvCxnSpPr>
        <p:spPr>
          <a:xfrm>
            <a:off x="3875314" y="3869413"/>
            <a:ext cx="1262743" cy="1028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4" grpId="0" animBg="1"/>
      <p:bldP spid="34" grpId="1" animBg="1"/>
      <p:bldP spid="5" grpId="0"/>
      <p:bldP spid="6" grpId="0"/>
      <p:bldP spid="10" grpId="0"/>
      <p:bldP spid="12" grpId="0"/>
      <p:bldP spid="14" grpId="0"/>
      <p:bldP spid="16" grpId="0"/>
      <p:bldP spid="29" grpId="0"/>
      <p:bldP spid="31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01" y="737951"/>
            <a:ext cx="4288856" cy="3506219"/>
          </a:xfrm>
        </p:spPr>
      </p:pic>
      <p:sp>
        <p:nvSpPr>
          <p:cNvPr id="5" name="矩形 4"/>
          <p:cNvSpPr/>
          <p:nvPr/>
        </p:nvSpPr>
        <p:spPr>
          <a:xfrm>
            <a:off x="735239" y="4511972"/>
            <a:ext cx="7383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Two-port network can be expressed by the </a:t>
            </a:r>
            <a:r>
              <a:rPr lang="en-US" altLang="zh-TW" sz="2800" dirty="0" err="1" smtClean="0"/>
              <a:t>phasor</a:t>
            </a:r>
            <a:r>
              <a:rPr lang="en-US" altLang="zh-TW" sz="2800" dirty="0" smtClean="0"/>
              <a:t> notation.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12" y="2321163"/>
            <a:ext cx="1504950" cy="8572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5239" y="5522642"/>
            <a:ext cx="8200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/>
              <a:t>A two-port network contains no independent sources, although it may contain controlled sources.</a:t>
            </a:r>
          </a:p>
        </p:txBody>
      </p:sp>
    </p:spTree>
    <p:extLst>
      <p:ext uri="{BB962C8B-B14F-4D97-AF65-F5344CB8AC3E}">
        <p14:creationId xmlns:p14="http://schemas.microsoft.com/office/powerpoint/2010/main" val="17256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-v characteristics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0" y="2288020"/>
            <a:ext cx="3628237" cy="2966151"/>
          </a:xfrm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66082"/>
              </p:ext>
            </p:extLst>
          </p:nvPr>
        </p:nvGraphicFramePr>
        <p:xfrm>
          <a:off x="5265166" y="2249603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方程式" r:id="rId4" imgW="1079280" imgH="507960" progId="Equation.3">
                  <p:embed/>
                </p:oleObj>
              </mc:Choice>
              <mc:Fallback>
                <p:oleObj name="方程式" r:id="rId4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166" y="2249603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08680"/>
              </p:ext>
            </p:extLst>
          </p:nvPr>
        </p:nvGraphicFramePr>
        <p:xfrm>
          <a:off x="5265166" y="3906384"/>
          <a:ext cx="21272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方程式" r:id="rId6" imgW="888840" imgH="507960" progId="Equation.3">
                  <p:embed/>
                </p:oleObj>
              </mc:Choice>
              <mc:Fallback>
                <p:oleObj name="方程式" r:id="rId6" imgW="888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166" y="3906384"/>
                        <a:ext cx="21272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645405"/>
              </p:ext>
            </p:extLst>
          </p:nvPr>
        </p:nvGraphicFramePr>
        <p:xfrm>
          <a:off x="6328791" y="5254171"/>
          <a:ext cx="23098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方程式" r:id="rId8" imgW="965160" imgH="482400" progId="Equation.3">
                  <p:embed/>
                </p:oleObj>
              </mc:Choice>
              <mc:Fallback>
                <p:oleObj name="方程式" r:id="rId8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791" y="5254171"/>
                        <a:ext cx="230981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517" y="3521302"/>
            <a:ext cx="1504950" cy="8572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76800" y="1690689"/>
            <a:ext cx="227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Z </a:t>
            </a:r>
            <a:r>
              <a:rPr lang="en-US" altLang="zh-TW" sz="2800" dirty="0" smtClean="0"/>
              <a:t>parameters: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64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 parameters</a:t>
            </a:r>
            <a:endParaRPr lang="zh-TW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74254"/>
              </p:ext>
            </p:extLst>
          </p:nvPr>
        </p:nvGraphicFramePr>
        <p:xfrm>
          <a:off x="5406570" y="342902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方程式" r:id="rId3" imgW="1079280" imgH="507960" progId="Equation.3">
                  <p:embed/>
                </p:oleObj>
              </mc:Choice>
              <mc:Fallback>
                <p:oleObj name="方程式" r:id="rId3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570" y="342902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2757881" y="1845778"/>
            <a:ext cx="3628237" cy="2966151"/>
            <a:chOff x="846360" y="2288020"/>
            <a:chExt cx="3628237" cy="2966151"/>
          </a:xfrm>
        </p:grpSpPr>
        <p:pic>
          <p:nvPicPr>
            <p:cNvPr id="7" name="內容版面配置區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60" y="2288020"/>
              <a:ext cx="3628237" cy="296615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2517" y="3521302"/>
              <a:ext cx="1504950" cy="857250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1735841" y="2336618"/>
            <a:ext cx="1047129" cy="2342134"/>
            <a:chOff x="1735841" y="2322104"/>
            <a:chExt cx="1047129" cy="234213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6991" y="2322104"/>
              <a:ext cx="1025979" cy="234213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35841" y="2784802"/>
              <a:ext cx="342900" cy="400050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6398245" y="2351132"/>
            <a:ext cx="1038106" cy="2342134"/>
            <a:chOff x="6398245" y="2336618"/>
            <a:chExt cx="1038106" cy="2342134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398245" y="2336618"/>
              <a:ext cx="1025979" cy="2342134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02976" y="2794327"/>
              <a:ext cx="333375" cy="390525"/>
            </a:xfrm>
            <a:prstGeom prst="rect">
              <a:avLst/>
            </a:prstGeom>
          </p:spPr>
        </p:pic>
      </p:grpSp>
      <p:sp>
        <p:nvSpPr>
          <p:cNvPr id="16" name="文字方塊 15"/>
          <p:cNvSpPr txBox="1"/>
          <p:nvPr/>
        </p:nvSpPr>
        <p:spPr>
          <a:xfrm>
            <a:off x="585108" y="5065853"/>
            <a:ext cx="814752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Superposition Principle</a:t>
            </a:r>
            <a:r>
              <a:rPr lang="en-US" altLang="zh-TW" sz="2800" dirty="0" smtClean="0"/>
              <a:t>:</a:t>
            </a:r>
          </a:p>
          <a:p>
            <a:r>
              <a:rPr lang="en-US" altLang="zh-TW" sz="2800" dirty="0" smtClean="0"/>
              <a:t>Any </a:t>
            </a:r>
            <a:r>
              <a:rPr lang="en-US" altLang="zh-TW" sz="2800" dirty="0" smtClean="0"/>
              <a:t>current (or voltage) for an element is the weighted sum of the voltage (or current) of the sources.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67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 parameters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to find the Z parameters?</a:t>
            </a:r>
            <a:endParaRPr lang="zh-TW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98798"/>
              </p:ext>
            </p:extLst>
          </p:nvPr>
        </p:nvGraphicFramePr>
        <p:xfrm>
          <a:off x="3134518" y="2363223"/>
          <a:ext cx="25844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方程式" r:id="rId3" imgW="1079280" imgH="507960" progId="Equation.3">
                  <p:embed/>
                </p:oleObj>
              </mc:Choice>
              <mc:Fallback>
                <p:oleObj name="方程式" r:id="rId3" imgW="1079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518" y="2363223"/>
                        <a:ext cx="25844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123721" y="3900457"/>
            <a:ext cx="1640114" cy="674688"/>
            <a:chOff x="769257" y="4015808"/>
            <a:chExt cx="1640114" cy="674688"/>
          </a:xfrm>
        </p:grpSpPr>
        <p:sp>
          <p:nvSpPr>
            <p:cNvPr id="5" name="文字方塊 4"/>
            <p:cNvSpPr txBox="1"/>
            <p:nvPr/>
          </p:nvSpPr>
          <p:spPr>
            <a:xfrm>
              <a:off x="769257" y="4048000"/>
              <a:ext cx="164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Set</a:t>
              </a:r>
              <a:endParaRPr lang="zh-TW" altLang="en-US" sz="28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221807"/>
                </p:ext>
              </p:extLst>
            </p:nvPr>
          </p:nvGraphicFramePr>
          <p:xfrm>
            <a:off x="1453017" y="4015808"/>
            <a:ext cx="912812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2" name="方程式" r:id="rId5" imgW="380880" imgH="253800" progId="Equation.3">
                    <p:embed/>
                  </p:oleObj>
                </mc:Choice>
                <mc:Fallback>
                  <p:oleObj name="方程式" r:id="rId5" imgW="380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3017" y="4015808"/>
                          <a:ext cx="912812" cy="67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11218"/>
              </p:ext>
            </p:extLst>
          </p:nvPr>
        </p:nvGraphicFramePr>
        <p:xfrm>
          <a:off x="3720306" y="4335692"/>
          <a:ext cx="17033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方程式" r:id="rId7" imgW="711000" imgH="253800" progId="Equation.3">
                  <p:embed/>
                </p:oleObj>
              </mc:Choice>
              <mc:Fallback>
                <p:oleObj name="方程式" r:id="rId7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06" y="4335692"/>
                        <a:ext cx="17033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74511"/>
              </p:ext>
            </p:extLst>
          </p:nvPr>
        </p:nvGraphicFramePr>
        <p:xfrm>
          <a:off x="3780631" y="5801690"/>
          <a:ext cx="16430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方程式" r:id="rId9" imgW="685800" imgH="253800" progId="Equation.3">
                  <p:embed/>
                </p:oleObj>
              </mc:Choice>
              <mc:Fallback>
                <p:oleObj name="方程式" r:id="rId9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631" y="5801690"/>
                        <a:ext cx="16430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862569"/>
              </p:ext>
            </p:extLst>
          </p:nvPr>
        </p:nvGraphicFramePr>
        <p:xfrm>
          <a:off x="5851354" y="4335692"/>
          <a:ext cx="17637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方程式" r:id="rId11" imgW="736560" imgH="253800" progId="Equation.3">
                  <p:embed/>
                </p:oleObj>
              </mc:Choice>
              <mc:Fallback>
                <p:oleObj name="方程式" r:id="rId11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354" y="4335692"/>
                        <a:ext cx="17637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81859"/>
              </p:ext>
            </p:extLst>
          </p:nvPr>
        </p:nvGraphicFramePr>
        <p:xfrm>
          <a:off x="5851354" y="5800102"/>
          <a:ext cx="17033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方程式" r:id="rId13" imgW="711000" imgH="253800" progId="Equation.3">
                  <p:embed/>
                </p:oleObj>
              </mc:Choice>
              <mc:Fallback>
                <p:oleObj name="方程式" r:id="rId13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354" y="5800102"/>
                        <a:ext cx="170338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1136932" y="5167679"/>
            <a:ext cx="1626903" cy="674688"/>
            <a:chOff x="460488" y="5502275"/>
            <a:chExt cx="1626903" cy="674688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662045"/>
                </p:ext>
              </p:extLst>
            </p:nvPr>
          </p:nvGraphicFramePr>
          <p:xfrm>
            <a:off x="1144416" y="5502275"/>
            <a:ext cx="942975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" name="方程式" r:id="rId15" imgW="393480" imgH="253800" progId="Equation.3">
                    <p:embed/>
                  </p:oleObj>
                </mc:Choice>
                <mc:Fallback>
                  <p:oleObj name="方程式" r:id="rId15" imgW="3934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416" y="5502275"/>
                          <a:ext cx="942975" cy="67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字方塊 11"/>
            <p:cNvSpPr txBox="1"/>
            <p:nvPr/>
          </p:nvSpPr>
          <p:spPr>
            <a:xfrm>
              <a:off x="460488" y="5553390"/>
              <a:ext cx="727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Set</a:t>
              </a:r>
              <a:endParaRPr lang="zh-TW" altLang="en-US" sz="2800" dirty="0"/>
            </a:p>
          </p:txBody>
        </p:sp>
      </p:grpSp>
      <p:sp>
        <p:nvSpPr>
          <p:cNvPr id="15" name="向右箭號 14"/>
          <p:cNvSpPr/>
          <p:nvPr/>
        </p:nvSpPr>
        <p:spPr>
          <a:xfrm>
            <a:off x="2904045" y="4422675"/>
            <a:ext cx="647022" cy="53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2904045" y="5880312"/>
            <a:ext cx="647022" cy="535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3940627" y="2419641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938034" y="3153007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895886" y="2440612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893293" y="3173978"/>
            <a:ext cx="628780" cy="512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3011</TotalTime>
  <Words>425</Words>
  <Application>Microsoft Office PowerPoint</Application>
  <PresentationFormat>如螢幕大小 (4:3)</PresentationFormat>
  <Paragraphs>127</Paragraphs>
  <Slides>34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新細明體</vt:lpstr>
      <vt:lpstr>Arial</vt:lpstr>
      <vt:lpstr>Calibri</vt:lpstr>
      <vt:lpstr>Calibri Light</vt:lpstr>
      <vt:lpstr>Wingdings</vt:lpstr>
      <vt:lpstr>Office 佈景主題</vt:lpstr>
      <vt:lpstr>Microsoft 方程式編輯器 3.0</vt:lpstr>
      <vt:lpstr>方程式</vt:lpstr>
      <vt:lpstr>Lecture 27 Two-port Network</vt:lpstr>
      <vt:lpstr>Reference</vt:lpstr>
      <vt:lpstr>Two and Three Terminal Networks</vt:lpstr>
      <vt:lpstr>Four Terminal Network</vt:lpstr>
      <vt:lpstr>Two-Port Network</vt:lpstr>
      <vt:lpstr>Note</vt:lpstr>
      <vt:lpstr>i-v characteristics</vt:lpstr>
      <vt:lpstr>Z parameters</vt:lpstr>
      <vt:lpstr>Z parameters</vt:lpstr>
      <vt:lpstr>Z parameters – Example 14.1</vt:lpstr>
      <vt:lpstr>Z parameters – Example 14.1</vt:lpstr>
      <vt:lpstr>Equivalent Two Port Network</vt:lpstr>
      <vt:lpstr>Equivalent Two Port Network</vt:lpstr>
      <vt:lpstr>Equivalent Two Port Network</vt:lpstr>
      <vt:lpstr>Equivalent Two Port Network</vt:lpstr>
      <vt:lpstr>Other kinds of Parameters</vt:lpstr>
      <vt:lpstr>6 kinds of Parameters</vt:lpstr>
      <vt:lpstr>T/t Parameters</vt:lpstr>
      <vt:lpstr>PowerPoint 簡報</vt:lpstr>
      <vt:lpstr>Connecting  the Two-port Networks</vt:lpstr>
      <vt:lpstr>Parallel Connection</vt:lpstr>
      <vt:lpstr>Parallel Connection</vt:lpstr>
      <vt:lpstr>Parallel Connection - Note</vt:lpstr>
      <vt:lpstr>Series Connection</vt:lpstr>
      <vt:lpstr>Series Connection</vt:lpstr>
      <vt:lpstr>Cascade connection</vt:lpstr>
      <vt:lpstr>Cascade connection</vt:lpstr>
      <vt:lpstr>Cascade connection</vt:lpstr>
      <vt:lpstr>Cascade connection</vt:lpstr>
      <vt:lpstr>Cascade connection</vt:lpstr>
      <vt:lpstr>This Friday</vt:lpstr>
      <vt:lpstr>Thank you!</vt:lpstr>
      <vt:lpstr>Acknowledgement</vt:lpstr>
      <vt:lpstr>Three Terminal to Two 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26 Laplace Transform for Circuit Analysis</dc:title>
  <dc:creator>Lee Hung-yi</dc:creator>
  <cp:lastModifiedBy>Lee Hung-yi</cp:lastModifiedBy>
  <cp:revision>90</cp:revision>
  <dcterms:created xsi:type="dcterms:W3CDTF">2014-12-23T15:22:35Z</dcterms:created>
  <dcterms:modified xsi:type="dcterms:W3CDTF">2015-01-07T02:12:37Z</dcterms:modified>
</cp:coreProperties>
</file>